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341" r:id="rId5"/>
    <p:sldId id="349" r:id="rId6"/>
    <p:sldId id="342" r:id="rId7"/>
    <p:sldId id="344" r:id="rId8"/>
    <p:sldId id="345" r:id="rId9"/>
    <p:sldId id="350" r:id="rId10"/>
    <p:sldId id="351" r:id="rId11"/>
    <p:sldId id="352" r:id="rId12"/>
    <p:sldId id="353" r:id="rId13"/>
    <p:sldId id="298" r:id="rId14"/>
    <p:sldId id="365" r:id="rId15"/>
    <p:sldId id="359" r:id="rId16"/>
    <p:sldId id="360" r:id="rId17"/>
    <p:sldId id="361" r:id="rId18"/>
    <p:sldId id="362" r:id="rId19"/>
    <p:sldId id="363" r:id="rId20"/>
    <p:sldId id="366" r:id="rId21"/>
    <p:sldId id="367" r:id="rId22"/>
    <p:sldId id="384" r:id="rId23"/>
    <p:sldId id="368" r:id="rId24"/>
    <p:sldId id="369" r:id="rId25"/>
    <p:sldId id="370" r:id="rId26"/>
    <p:sldId id="371" r:id="rId27"/>
    <p:sldId id="373" r:id="rId28"/>
    <p:sldId id="372" r:id="rId29"/>
    <p:sldId id="374" r:id="rId30"/>
    <p:sldId id="377" r:id="rId31"/>
    <p:sldId id="375" r:id="rId32"/>
    <p:sldId id="376" r:id="rId33"/>
    <p:sldId id="378" r:id="rId34"/>
    <p:sldId id="379" r:id="rId35"/>
    <p:sldId id="380" r:id="rId36"/>
    <p:sldId id="381" r:id="rId37"/>
    <p:sldId id="382" r:id="rId38"/>
    <p:sldId id="383" r:id="rId39"/>
    <p:sldId id="313" r:id="rId40"/>
    <p:sldId id="389" r:id="rId41"/>
    <p:sldId id="390" r:id="rId42"/>
    <p:sldId id="364" r:id="rId43"/>
    <p:sldId id="257" r:id="rId44"/>
    <p:sldId id="354" r:id="rId45"/>
    <p:sldId id="346" r:id="rId46"/>
    <p:sldId id="347" r:id="rId47"/>
    <p:sldId id="343" r:id="rId48"/>
    <p:sldId id="348" r:id="rId49"/>
    <p:sldId id="385" r:id="rId50"/>
    <p:sldId id="387" r:id="rId51"/>
    <p:sldId id="386" r:id="rId52"/>
    <p:sldId id="356" r:id="rId53"/>
    <p:sldId id="355" r:id="rId54"/>
    <p:sldId id="30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02"/>
      </p:cViewPr>
      <p:guideLst>
        <p:guide orient="horz" pos="22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33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3099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90" r:id="rId7"/>
    <p:sldLayoutId id="2147483680" r:id="rId8"/>
    <p:sldLayoutId id="2147483681" r:id="rId9"/>
    <p:sldLayoutId id="2147483682" r:id="rId10"/>
    <p:sldLayoutId id="2147483684" r:id="rId11"/>
    <p:sldLayoutId id="2147483686" r:id="rId12"/>
    <p:sldLayoutId id="2147483687" r:id="rId13"/>
    <p:sldLayoutId id="2147483688" r:id="rId14"/>
    <p:sldLayoutId id="2147483671" r:id="rId15"/>
    <p:sldLayoutId id="2147483672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ketterl/openwebrx/wiki" TargetMode="External"/><Relationship Id="rId13" Type="http://schemas.openxmlformats.org/officeDocument/2006/relationships/hyperlink" Target="https://www.sdrplay.com/" TargetMode="External"/><Relationship Id="rId3" Type="http://schemas.openxmlformats.org/officeDocument/2006/relationships/hyperlink" Target="http://kiwisdr.com/public/" TargetMode="External"/><Relationship Id="rId7" Type="http://schemas.openxmlformats.org/officeDocument/2006/relationships/hyperlink" Target="https://openwebrx.de/" TargetMode="External"/><Relationship Id="rId12" Type="http://schemas.openxmlformats.org/officeDocument/2006/relationships/hyperlink" Target="https://www.rtl-sdr.com/v4/" TargetMode="External"/><Relationship Id="rId2" Type="http://schemas.openxmlformats.org/officeDocument/2006/relationships/hyperlink" Target="https://www.receiverbook.d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.me/openwebrx_chat" TargetMode="External"/><Relationship Id="rId11" Type="http://schemas.openxmlformats.org/officeDocument/2006/relationships/hyperlink" Target="https://www.nooelec.com/store/sdr.html" TargetMode="External"/><Relationship Id="rId5" Type="http://schemas.openxmlformats.org/officeDocument/2006/relationships/hyperlink" Target="https://groups.io/g/openwebrx" TargetMode="External"/><Relationship Id="rId15" Type="http://schemas.openxmlformats.org/officeDocument/2006/relationships/hyperlink" Target="https://www.mouser.de/new/analog-devices/adi-adalm-pluto/" TargetMode="External"/><Relationship Id="rId10" Type="http://schemas.openxmlformats.org/officeDocument/2006/relationships/hyperlink" Target="https://airspy.com/" TargetMode="External"/><Relationship Id="rId4" Type="http://schemas.openxmlformats.org/officeDocument/2006/relationships/hyperlink" Target="http://websdr.org/" TargetMode="External"/><Relationship Id="rId9" Type="http://schemas.openxmlformats.org/officeDocument/2006/relationships/hyperlink" Target="https://github.com/luarvique/ppa" TargetMode="External"/><Relationship Id="rId14" Type="http://schemas.openxmlformats.org/officeDocument/2006/relationships/hyperlink" Target="https://greatscottgadgets.com/hackrf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3691468" y="4127139"/>
            <a:ext cx="8060674" cy="1384995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74000">
                <a:schemeClr val="accent6"/>
              </a:gs>
              <a:gs pos="100000">
                <a:schemeClr val="tx1"/>
              </a:gs>
              <a:gs pos="100000">
                <a:schemeClr val="accent6"/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/>
            <a:br>
              <a:rPr lang="en-US" sz="4400" dirty="0">
                <a:solidFill>
                  <a:schemeClr val="bg1"/>
                </a:solidFill>
                <a:latin typeface="+mj-lt"/>
              </a:rPr>
            </a:br>
            <a:r>
              <a:rPr lang="en-US" sz="4000" dirty="0">
                <a:solidFill>
                  <a:schemeClr val="bg1"/>
                </a:solidFill>
                <a:latin typeface="+mj-lt"/>
              </a:rPr>
              <a:t>History, Features and Deployment</a:t>
            </a:r>
            <a:endParaRPr lang="ko-KR" altLang="en-US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4468720" y="5696800"/>
            <a:ext cx="728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10/2023  -  Stefan Dambeck DC7DS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AutoShape 2" descr="OpenWebRX">
            <a:extLst>
              <a:ext uri="{FF2B5EF4-FFF2-40B4-BE49-F238E27FC236}">
                <a16:creationId xmlns:a16="http://schemas.microsoft.com/office/drawing/2014/main" id="{D8C2358D-60EF-2448-B952-F98DE634CB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 descr="Ein Bild, das Screenshot, Tex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C04DFD7E-5D12-063A-CA84-36FF69A58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521" y="505418"/>
            <a:ext cx="5969752" cy="33607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D628714-3E14-0DB7-032E-056BC8D5B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9039" y="4096362"/>
            <a:ext cx="4725531" cy="7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OpenWebRX(+)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11400" y="5799780"/>
            <a:ext cx="1219185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A walk through OpenWebRX(+) features and decoding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238375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Receive Audio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96D34A8-79EE-B312-1C13-C328E184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39" y="1244601"/>
            <a:ext cx="3598342" cy="5476460"/>
          </a:xfrm>
          <a:prstGeom prst="rect">
            <a:avLst/>
          </a:prstGeom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5346700" y="3365500"/>
            <a:ext cx="4296025" cy="1477327"/>
            <a:chOff x="7085330" y="2159174"/>
            <a:chExt cx="4296025" cy="147732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can receive and demodulate narrowband (FM, AM, SSB, CW) and wideband (WFM, broadcast) transmissions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Receive and demodulate audio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>
              <a:cxnSpLocks/>
            </p:cNvCxnSpPr>
            <p:nvPr/>
          </p:nvCxnSpPr>
          <p:spPr>
            <a:xfrm>
              <a:off x="7085330" y="2436172"/>
              <a:ext cx="4296025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Receive Digital Voice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96D34A8-79EE-B312-1C13-C328E184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39" y="1244601"/>
            <a:ext cx="3598342" cy="5476460"/>
          </a:xfrm>
          <a:prstGeom prst="rect">
            <a:avLst/>
          </a:prstGeom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5334001" y="3619500"/>
            <a:ext cx="5204967" cy="2308323"/>
            <a:chOff x="6717030" y="2159174"/>
            <a:chExt cx="7053972" cy="23083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294654" y="2436172"/>
              <a:ext cx="64763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can receive and demodulate ham radio digital voice (DV) modes D-Star, C4FM/YSF, DMR, NXDN and M17</a:t>
              </a:r>
            </a:p>
            <a:p>
              <a:pPr algn="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Requirements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DV modes that use the proprietary, patented AMBE codec require the use of a codec server plus a hardware AMBE decoder (such as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ThumbDV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7" y="2159174"/>
              <a:ext cx="6117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Receive and decode digital voice 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>
              <a:cxnSpLocks/>
            </p:cNvCxnSpPr>
            <p:nvPr/>
          </p:nvCxnSpPr>
          <p:spPr>
            <a:xfrm>
              <a:off x="6717030" y="2436172"/>
              <a:ext cx="6815764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95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Squelch Control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96D34A8-79EE-B312-1C13-C328E184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39" y="1244601"/>
            <a:ext cx="3598342" cy="5476460"/>
          </a:xfrm>
          <a:prstGeom prst="rect">
            <a:avLst/>
          </a:prstGeom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3429000" y="5109260"/>
            <a:ext cx="7153525" cy="1200328"/>
            <a:chOff x="4227830" y="2159174"/>
            <a:chExt cx="7153525" cy="1200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441170" y="2436172"/>
              <a:ext cx="39186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has a built in squelch function to mute noise and static based on signal strength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Mute noise and static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>
              <a:cxnSpLocks/>
            </p:cNvCxnSpPr>
            <p:nvPr/>
          </p:nvCxnSpPr>
          <p:spPr>
            <a:xfrm>
              <a:off x="4227830" y="2436172"/>
              <a:ext cx="7153525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636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Waterfall controls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96D34A8-79EE-B312-1C13-C328E184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39" y="1244601"/>
            <a:ext cx="3598342" cy="5476460"/>
          </a:xfrm>
          <a:prstGeom prst="rect">
            <a:avLst/>
          </a:prstGeom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5105400" y="4730067"/>
            <a:ext cx="5755254" cy="1200328"/>
            <a:chOff x="5610109" y="2159174"/>
            <a:chExt cx="5755254" cy="1200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waterfall display in OpenWebRX(+) is controllable via multiple slider controls and buttons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Setup display and bandwidth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0109" y="2318607"/>
              <a:ext cx="2324100" cy="52070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76862C32-EC69-B010-5746-A60CDDCD91CA}"/>
              </a:ext>
            </a:extLst>
          </p:cNvPr>
          <p:cNvCxnSpPr>
            <a:cxnSpLocks/>
          </p:cNvCxnSpPr>
          <p:nvPr/>
        </p:nvCxnSpPr>
        <p:spPr>
          <a:xfrm flipV="1">
            <a:off x="5105400" y="4889500"/>
            <a:ext cx="2324100" cy="82550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35D84AB9-7895-84B5-49EA-768219D99F5B}"/>
              </a:ext>
            </a:extLst>
          </p:cNvPr>
          <p:cNvCxnSpPr>
            <a:cxnSpLocks/>
          </p:cNvCxnSpPr>
          <p:nvPr/>
        </p:nvCxnSpPr>
        <p:spPr>
          <a:xfrm flipV="1">
            <a:off x="3441700" y="4889500"/>
            <a:ext cx="3987800" cy="125730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4">
            <a:extLst>
              <a:ext uri="{FF2B5EF4-FFF2-40B4-BE49-F238E27FC236}">
                <a16:creationId xmlns:a16="http://schemas.microsoft.com/office/drawing/2014/main" id="{4C679EBA-C1DD-52FF-1A80-8EC7DFE286BA}"/>
              </a:ext>
            </a:extLst>
          </p:cNvPr>
          <p:cNvCxnSpPr>
            <a:cxnSpLocks/>
          </p:cNvCxnSpPr>
          <p:nvPr/>
        </p:nvCxnSpPr>
        <p:spPr>
          <a:xfrm flipV="1">
            <a:off x="3848100" y="4889500"/>
            <a:ext cx="3581400" cy="125730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64BFD954-80E8-12AA-5E5E-B481DC83E1DB}"/>
              </a:ext>
            </a:extLst>
          </p:cNvPr>
          <p:cNvCxnSpPr>
            <a:cxnSpLocks/>
          </p:cNvCxnSpPr>
          <p:nvPr/>
        </p:nvCxnSpPr>
        <p:spPr>
          <a:xfrm flipV="1">
            <a:off x="4203700" y="4889500"/>
            <a:ext cx="3225800" cy="125730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782181B0-3C4A-7D58-DDAC-78E7B6C1A485}"/>
              </a:ext>
            </a:extLst>
          </p:cNvPr>
          <p:cNvCxnSpPr>
            <a:cxnSpLocks/>
          </p:cNvCxnSpPr>
          <p:nvPr/>
        </p:nvCxnSpPr>
        <p:spPr>
          <a:xfrm flipV="1">
            <a:off x="4508500" y="4889500"/>
            <a:ext cx="2921000" cy="125730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1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Receive Profiles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21EF44-F093-7DA3-6037-56B11195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98" y="1261285"/>
            <a:ext cx="3928502" cy="5444480"/>
          </a:xfrm>
          <a:prstGeom prst="rect">
            <a:avLst/>
          </a:prstGeom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4610100" y="2908300"/>
            <a:ext cx="5372100" cy="1754326"/>
            <a:chOff x="6373353" y="2159174"/>
            <a:chExt cx="5008002" cy="17543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supports the simultaneous use of many SDRs and bands – just choose device and band via the profile dropdown box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Choose device and band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>
              <a:cxnSpLocks/>
            </p:cNvCxnSpPr>
            <p:nvPr/>
          </p:nvCxnSpPr>
          <p:spPr>
            <a:xfrm>
              <a:off x="6373353" y="2436172"/>
              <a:ext cx="5008002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613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Map 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5272B0-45F4-BF56-2812-2FC7204F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37217"/>
            <a:ext cx="5094291" cy="5349370"/>
          </a:xfrm>
          <a:prstGeom prst="rect">
            <a:avLst/>
          </a:prstGeom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5978526" y="1237217"/>
            <a:ext cx="5372100" cy="1754326"/>
            <a:chOff x="6373353" y="2159174"/>
            <a:chExt cx="5008002" cy="17543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has an integrated map view using Google maps or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OpenStreetMaps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to show positions of received stations (e.g. FT8 or APRS/Packet decodes)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Map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>
              <a:cxnSpLocks/>
            </p:cNvCxnSpPr>
            <p:nvPr/>
          </p:nvCxnSpPr>
          <p:spPr>
            <a:xfrm>
              <a:off x="6373353" y="2436172"/>
              <a:ext cx="5008002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49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Received Files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EEE206-9D74-62E3-FBF7-E6AAAE477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37217"/>
            <a:ext cx="5090076" cy="5479891"/>
          </a:xfrm>
          <a:prstGeom prst="rect">
            <a:avLst/>
          </a:prstGeom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6362699" y="1237217"/>
            <a:ext cx="4987926" cy="923329"/>
            <a:chOff x="6731489" y="2159174"/>
            <a:chExt cx="4649866" cy="923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has an integrated file viewer for received SSTV pictures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Received Files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>
              <a:cxnSpLocks/>
            </p:cNvCxnSpPr>
            <p:nvPr/>
          </p:nvCxnSpPr>
          <p:spPr>
            <a:xfrm>
              <a:off x="6731489" y="2436172"/>
              <a:ext cx="4649866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493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Audio Recorder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96D34A8-79EE-B312-1C13-C328E184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39" y="1244601"/>
            <a:ext cx="3598342" cy="5476460"/>
          </a:xfrm>
          <a:prstGeom prst="rect">
            <a:avLst/>
          </a:prstGeom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5359400" y="5050729"/>
            <a:ext cx="4918959" cy="1209349"/>
            <a:chOff x="6751452" y="3590403"/>
            <a:chExt cx="6666363" cy="12093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6941467" y="3590403"/>
              <a:ext cx="64763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live recording of received transmissions to a local .mp3 file using browser-based functions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8849" y="4430420"/>
              <a:ext cx="5758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Record Audio 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>
              <a:cxnSpLocks/>
            </p:cNvCxnSpPr>
            <p:nvPr/>
          </p:nvCxnSpPr>
          <p:spPr>
            <a:xfrm>
              <a:off x="6751452" y="4762674"/>
              <a:ext cx="6531655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7402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Noise Reduction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96D34A8-79EE-B312-1C13-C328E184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39" y="1244601"/>
            <a:ext cx="3598342" cy="5476460"/>
          </a:xfrm>
          <a:prstGeom prst="rect">
            <a:avLst/>
          </a:prstGeom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3505200" y="4530029"/>
            <a:ext cx="6144423" cy="1209349"/>
            <a:chOff x="4373277" y="3590403"/>
            <a:chExt cx="8327159" cy="12093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6941469" y="3590403"/>
              <a:ext cx="5758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configurable noise reduction on the received signals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Noise Reduction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>
              <a:cxnSpLocks/>
            </p:cNvCxnSpPr>
            <p:nvPr/>
          </p:nvCxnSpPr>
          <p:spPr>
            <a:xfrm>
              <a:off x="4373277" y="4762674"/>
              <a:ext cx="8162186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31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4753009" y="790578"/>
            <a:ext cx="5621924" cy="958096"/>
            <a:chOff x="4753009" y="790578"/>
            <a:chExt cx="5621924" cy="9580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3B1B118-F505-4515-85EB-DF3A6D81B1CF}"/>
                </a:ext>
              </a:extLst>
            </p:cNvPr>
            <p:cNvGrpSpPr/>
            <p:nvPr/>
          </p:nvGrpSpPr>
          <p:grpSpPr>
            <a:xfrm>
              <a:off x="5946145" y="869517"/>
              <a:ext cx="4428788" cy="615553"/>
              <a:chOff x="6557475" y="1411926"/>
              <a:chExt cx="4507692" cy="61555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C279EB-25F2-4AAC-812A-C5EF117055F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How it all began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0B0A2E-B69D-4686-9B34-E9CF61AD14C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WebSDR / OpenWebRX History 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5350009" y="2230161"/>
            <a:ext cx="5595548" cy="958096"/>
            <a:chOff x="5276743" y="2230161"/>
            <a:chExt cx="5595548" cy="9580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39D320-44C3-45A3-BB6D-400026F3020C}"/>
                </a:ext>
              </a:extLst>
            </p:cNvPr>
            <p:cNvGrpSpPr/>
            <p:nvPr/>
          </p:nvGrpSpPr>
          <p:grpSpPr>
            <a:xfrm>
              <a:off x="6443503" y="2309100"/>
              <a:ext cx="4428788" cy="800219"/>
              <a:chOff x="6557475" y="1411926"/>
              <a:chExt cx="4507692" cy="80021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2B1483-4729-4FCB-8A42-9C3435FD0447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A walk through OpenWebRX(+) features and decoding capabilities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04EDEA-EFF2-4A05-A482-92CFDD885CEF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OpenWebRX(+) Features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5920633" y="3669744"/>
            <a:ext cx="5595548" cy="958096"/>
            <a:chOff x="5800477" y="3669744"/>
            <a:chExt cx="5595548" cy="95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9FCB8E2-BFA8-4C4D-97A9-E20899D344C9}"/>
                </a:ext>
              </a:extLst>
            </p:cNvPr>
            <p:cNvGrpSpPr/>
            <p:nvPr/>
          </p:nvGrpSpPr>
          <p:grpSpPr>
            <a:xfrm>
              <a:off x="6967237" y="3748683"/>
              <a:ext cx="4428788" cy="615553"/>
              <a:chOff x="6557475" y="1411926"/>
              <a:chExt cx="4507692" cy="6155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7BC9CB-C0B8-4DE9-99B3-27BACBC4E04A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How to roll your own instance of OpenWebRX(+)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AEF471-EEEB-40C9-97CC-790BB0C9B8B7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OpenWebRX(+) Deployment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6491258" y="5109327"/>
            <a:ext cx="5595548" cy="958096"/>
            <a:chOff x="6324210" y="5109327"/>
            <a:chExt cx="5595548" cy="95809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968D29-C51E-4772-95A3-C35833739789}"/>
                </a:ext>
              </a:extLst>
            </p:cNvPr>
            <p:cNvGrpSpPr/>
            <p:nvPr/>
          </p:nvGrpSpPr>
          <p:grpSpPr>
            <a:xfrm>
              <a:off x="7490970" y="5188266"/>
              <a:ext cx="4428788" cy="615553"/>
              <a:chOff x="6557475" y="1411926"/>
              <a:chExt cx="4507692" cy="61555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7DAC5E-6F2D-4076-B60D-21553D5F40D8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Hands-on demonstration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3F3B3A-F7F3-4BF4-B2C0-3E0DDB19AB2D}"/>
                  </a:ext>
                </a:extLst>
              </p:cNvPr>
              <p:cNvSpPr txBox="1"/>
              <p:nvPr/>
            </p:nvSpPr>
            <p:spPr>
              <a:xfrm>
                <a:off x="6557475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OpenWebRX+ Demo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626112" y="823350"/>
            <a:ext cx="29259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cw</a:t>
            </a:r>
            <a:r>
              <a:rPr lang="en-US" dirty="0"/>
              <a:t> decoder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92BE4B-D079-214E-1DB3-2F467195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" y="1199072"/>
            <a:ext cx="8336535" cy="5658927"/>
          </a:xfrm>
          <a:prstGeom prst="rect">
            <a:avLst/>
          </a:prstGeom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7815531" y="4532396"/>
            <a:ext cx="3977677" cy="854399"/>
            <a:chOff x="5842427" y="3955079"/>
            <a:chExt cx="5390702" cy="8543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6732253" y="3955079"/>
              <a:ext cx="45008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has an integrated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cw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decoder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6191542" y="4440146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cw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>
              <a:cxnSpLocks/>
            </p:cNvCxnSpPr>
            <p:nvPr/>
          </p:nvCxnSpPr>
          <p:spPr>
            <a:xfrm>
              <a:off x="5842427" y="4762674"/>
              <a:ext cx="5272573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6117BF9B-D13D-5DB9-951F-B25854E7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44" y="1927412"/>
            <a:ext cx="7239605" cy="330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5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FT8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65E929-D184-846A-A76B-3CEBB236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" y="1192364"/>
            <a:ext cx="8256996" cy="5627536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899401" y="3864694"/>
            <a:ext cx="3997325" cy="1496142"/>
            <a:chOff x="7283107" y="3303610"/>
            <a:chExt cx="5417329" cy="1496142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3303610"/>
              <a:ext cx="46114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FT8 decoding. Spots are shown on the internal map and uploaded to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pskreporter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FT8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6751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FT4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F478752-3975-499A-327C-DD49604E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" y="1181100"/>
            <a:ext cx="8246264" cy="5599618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899401" y="3864694"/>
            <a:ext cx="3997325" cy="1496142"/>
            <a:chOff x="7283107" y="3303610"/>
            <a:chExt cx="5417329" cy="1496142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3303610"/>
              <a:ext cx="46114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FT4 decoding. Spots are shown on the internal map and uploaded to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pskreporter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FT4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2269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JS8Call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E0DB5B-BF68-00AF-6E3D-E90F3D20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" y="1177367"/>
            <a:ext cx="8362638" cy="5680633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899401" y="3514176"/>
            <a:ext cx="3997325" cy="1846660"/>
            <a:chOff x="7283107" y="2953092"/>
            <a:chExt cx="5417329" cy="1846660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2953092"/>
              <a:ext cx="46114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JS8Call decoding. Spots are shown on the internal map and uploaded to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pskreporter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JS8Call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7362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WSPR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DF82348-1AA3-D395-9CEE-45086DCEB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231"/>
            <a:ext cx="8915714" cy="5626100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8194675" y="3416300"/>
            <a:ext cx="3997325" cy="1846660"/>
            <a:chOff x="7283107" y="2953092"/>
            <a:chExt cx="5417329" cy="1846660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2953092"/>
              <a:ext cx="46114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WSPR decoding. Spots are shown on the </a:t>
              </a:r>
              <a:b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internal map and uploaded to wsprnet.org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WSPR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619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BPSK31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4954F3-6883-C320-E8A3-705C3A45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904"/>
            <a:ext cx="8286377" cy="5643096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724775" y="3907909"/>
            <a:ext cx="3997325" cy="1456651"/>
            <a:chOff x="7283107" y="3343101"/>
            <a:chExt cx="5417329" cy="1456651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3343101"/>
              <a:ext cx="46114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BPSK31 decoding. Decoded text is shown in the receiver panel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BPSK31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3622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SSTV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E2133B7-326C-59B7-5504-3C2309E6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1" y="1193056"/>
            <a:ext cx="8333706" cy="5664944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899401" y="3793015"/>
            <a:ext cx="3997325" cy="1567821"/>
            <a:chOff x="7283107" y="3231931"/>
            <a:chExt cx="5417329" cy="1567821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3231931"/>
              <a:ext cx="46114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SSTV decoding. Received images are shown on the “Files” subpage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SSTV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252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Packet(I)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29BA145-24F8-BF48-00A5-5FAAE6E9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" y="1210576"/>
            <a:ext cx="8261640" cy="5638799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899401" y="3514176"/>
            <a:ext cx="3997325" cy="1846660"/>
            <a:chOff x="7283107" y="2953092"/>
            <a:chExt cx="5417329" cy="1846660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2953092"/>
              <a:ext cx="46114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APRS AFSK 1K2 decoding. Received stations are shown on the internal map and uploaded to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aprs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-is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AFSK 1K2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354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Packet(II)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CFF08A-DBAB-71CB-3383-03C18A38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4" y="1227847"/>
            <a:ext cx="8246854" cy="5595643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414068" y="5169396"/>
            <a:ext cx="11482658" cy="924685"/>
            <a:chOff x="-2861305" y="3875067"/>
            <a:chExt cx="15561741" cy="924685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7987804" y="3875067"/>
              <a:ext cx="4712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supports a map view of received APRS stations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AFSK 1K2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-2861305" y="4762674"/>
              <a:ext cx="15396769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972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AIS(I)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8F5A68-F337-AD3A-09D3-5FDD4CC5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" y="1214547"/>
            <a:ext cx="8261179" cy="5626201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899401" y="3843846"/>
            <a:ext cx="3997325" cy="1516990"/>
            <a:chOff x="7283107" y="3282762"/>
            <a:chExt cx="5417329" cy="1516990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3282762"/>
              <a:ext cx="46114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AIS decoding. Received stations are shown on the internal map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AIS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854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WebSDR / OpenWebRX History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How it all began</a:t>
            </a:r>
          </a:p>
        </p:txBody>
      </p:sp>
    </p:spTree>
    <p:extLst>
      <p:ext uri="{BB962C8B-B14F-4D97-AF65-F5344CB8AC3E}">
        <p14:creationId xmlns:p14="http://schemas.microsoft.com/office/powerpoint/2010/main" val="3601233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AIS(II)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0AA574-00CB-74EA-0978-5E20B91F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701"/>
            <a:ext cx="8315068" cy="5650299"/>
          </a:xfrm>
          <a:prstGeom prst="rect">
            <a:avLst/>
          </a:prstGeom>
        </p:spPr>
      </p:pic>
      <p:grpSp>
        <p:nvGrpSpPr>
          <p:cNvPr id="10" name="그룹 6">
            <a:extLst>
              <a:ext uri="{FF2B5EF4-FFF2-40B4-BE49-F238E27FC236}">
                <a16:creationId xmlns:a16="http://schemas.microsoft.com/office/drawing/2014/main" id="{E719A211-C7F9-45E0-2306-B78A119B64DE}"/>
              </a:ext>
            </a:extLst>
          </p:cNvPr>
          <p:cNvGrpSpPr/>
          <p:nvPr/>
        </p:nvGrpSpPr>
        <p:grpSpPr>
          <a:xfrm>
            <a:off x="508958" y="5548958"/>
            <a:ext cx="11387768" cy="924685"/>
            <a:chOff x="-2732706" y="3875067"/>
            <a:chExt cx="15433142" cy="924685"/>
          </a:xfrm>
        </p:grpSpPr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0B9ADEDD-7EC7-8D91-B00A-27712DABD5F6}"/>
                </a:ext>
              </a:extLst>
            </p:cNvPr>
            <p:cNvSpPr txBox="1"/>
            <p:nvPr/>
          </p:nvSpPr>
          <p:spPr>
            <a:xfrm>
              <a:off x="7987804" y="3875067"/>
              <a:ext cx="4712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a map view of received AIS stations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0BDC6A49-BC80-215B-6A77-347A18F35A16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AIS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3" name="Straight Connector 14">
              <a:extLst>
                <a:ext uri="{FF2B5EF4-FFF2-40B4-BE49-F238E27FC236}">
                  <a16:creationId xmlns:a16="http://schemas.microsoft.com/office/drawing/2014/main" id="{82D053C1-7831-8F29-A644-56FAB7D4AAE6}"/>
                </a:ext>
              </a:extLst>
            </p:cNvPr>
            <p:cNvCxnSpPr>
              <a:cxnSpLocks/>
            </p:cNvCxnSpPr>
            <p:nvPr/>
          </p:nvCxnSpPr>
          <p:spPr>
            <a:xfrm>
              <a:off x="-2732706" y="4762674"/>
              <a:ext cx="15268171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F9650043-6FDD-52B6-AC3E-A81B4D04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991" y="1592543"/>
            <a:ext cx="6771735" cy="28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ADSB(I)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DC853C-95C7-CC61-9FD9-C7E9D623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" y="1191805"/>
            <a:ext cx="8307238" cy="5657569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899401" y="3843846"/>
            <a:ext cx="3997325" cy="1516990"/>
            <a:chOff x="7283107" y="3282762"/>
            <a:chExt cx="5417329" cy="1516990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3282762"/>
              <a:ext cx="46114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ADSB decoding. Received stations are shown on the internal map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ADSB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290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ADSB(II)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336C05-E82E-0E43-8C7E-D666882E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073"/>
            <a:ext cx="8339798" cy="5658927"/>
          </a:xfrm>
          <a:prstGeom prst="rect">
            <a:avLst/>
          </a:prstGeom>
        </p:spPr>
      </p:pic>
      <p:grpSp>
        <p:nvGrpSpPr>
          <p:cNvPr id="10" name="그룹 6">
            <a:extLst>
              <a:ext uri="{FF2B5EF4-FFF2-40B4-BE49-F238E27FC236}">
                <a16:creationId xmlns:a16="http://schemas.microsoft.com/office/drawing/2014/main" id="{E719A211-C7F9-45E0-2306-B78A119B64DE}"/>
              </a:ext>
            </a:extLst>
          </p:cNvPr>
          <p:cNvGrpSpPr/>
          <p:nvPr/>
        </p:nvGrpSpPr>
        <p:grpSpPr>
          <a:xfrm>
            <a:off x="552088" y="5548958"/>
            <a:ext cx="11387768" cy="924685"/>
            <a:chOff x="-2732706" y="3875067"/>
            <a:chExt cx="15433142" cy="924685"/>
          </a:xfrm>
        </p:grpSpPr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0B9ADEDD-7EC7-8D91-B00A-27712DABD5F6}"/>
                </a:ext>
              </a:extLst>
            </p:cNvPr>
            <p:cNvSpPr txBox="1"/>
            <p:nvPr/>
          </p:nvSpPr>
          <p:spPr>
            <a:xfrm>
              <a:off x="7987804" y="3875067"/>
              <a:ext cx="4712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a map view of received ADSB stations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0BDC6A49-BC80-215B-6A77-347A18F35A16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ADSB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3" name="Straight Connector 14">
              <a:extLst>
                <a:ext uri="{FF2B5EF4-FFF2-40B4-BE49-F238E27FC236}">
                  <a16:creationId xmlns:a16="http://schemas.microsoft.com/office/drawing/2014/main" id="{82D053C1-7831-8F29-A644-56FAB7D4AAE6}"/>
                </a:ext>
              </a:extLst>
            </p:cNvPr>
            <p:cNvCxnSpPr>
              <a:cxnSpLocks/>
            </p:cNvCxnSpPr>
            <p:nvPr/>
          </p:nvCxnSpPr>
          <p:spPr>
            <a:xfrm>
              <a:off x="-2732706" y="4762674"/>
              <a:ext cx="15268171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31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VDL2/ACARS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BDAE13-0717-AC78-1D18-5B36CC36F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3" y="1224951"/>
            <a:ext cx="8256492" cy="5633049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899401" y="3617139"/>
            <a:ext cx="3997325" cy="1743697"/>
            <a:chOff x="7283107" y="3056055"/>
            <a:chExt cx="5417329" cy="1743697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3056055"/>
              <a:ext cx="46114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VDL2/ACARS and HFDL decoding on VHF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airband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Decoded messages are shown in the receiver panel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VDL2/ACARS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92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HFDL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805624-C245-6213-6394-DDA53799A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" y="1201098"/>
            <a:ext cx="8330622" cy="5656901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899401" y="3617139"/>
            <a:ext cx="3997325" cy="1743697"/>
            <a:chOff x="7283107" y="3056055"/>
            <a:chExt cx="5417329" cy="1743697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3056055"/>
              <a:ext cx="46114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HFDL decoding on 13MHz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airband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Decoded messages are shown in the receiver panel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HFDL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25540950-BEC5-D30A-0B49-2AF0C29AE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47" y="1436815"/>
            <a:ext cx="3824174" cy="360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5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ISM</a:t>
            </a:r>
          </a:p>
        </p:txBody>
      </p:sp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899401" y="3617139"/>
            <a:ext cx="3997325" cy="1743697"/>
            <a:chOff x="7283107" y="3056055"/>
            <a:chExt cx="5417329" cy="1743697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089033" y="3056055"/>
              <a:ext cx="46114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ISM band decoding on 433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MHz.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Decoded messages are shown in the receiver panel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ISM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107" y="4762674"/>
              <a:ext cx="5252357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A948E320-7589-D5F2-8B1A-A2BF0302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" y="1190444"/>
            <a:ext cx="8322292" cy="56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72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r>
              <a:rPr lang="en-US" dirty="0"/>
              <a:t>: FAX</a:t>
            </a:r>
          </a:p>
        </p:txBody>
      </p:sp>
      <p:pic>
        <p:nvPicPr>
          <p:cNvPr id="4" name="Grafik 3" descr="Ein Bild, das Text, Display, Screenshot, Multimedia-Software enthält.&#10;&#10;Automatisch generierte Beschreibung">
            <a:extLst>
              <a:ext uri="{FF2B5EF4-FFF2-40B4-BE49-F238E27FC236}">
                <a16:creationId xmlns:a16="http://schemas.microsoft.com/office/drawing/2014/main" id="{30306B17-8D45-B252-E130-88507163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348"/>
            <a:ext cx="8735215" cy="4040037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8176653" y="2348863"/>
            <a:ext cx="3833233" cy="2123658"/>
            <a:chOff x="7340519" y="2639017"/>
            <a:chExt cx="5194945" cy="2123658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8534597" y="2639017"/>
              <a:ext cx="384750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realtime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FAX decoding. Decoded images are shown in the receiver panel and are accessible via “Files”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340519" y="4393343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FAX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7365511" y="4762674"/>
              <a:ext cx="5169953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3146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Digimodes</a:t>
            </a:r>
            <a:endParaRPr lang="en-US" dirty="0"/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9449AF0B-F282-4480-A44E-24DB7F50A649}"/>
              </a:ext>
            </a:extLst>
          </p:cNvPr>
          <p:cNvGrpSpPr/>
          <p:nvPr/>
        </p:nvGrpSpPr>
        <p:grpSpPr>
          <a:xfrm>
            <a:off x="8658846" y="1925860"/>
            <a:ext cx="2443203" cy="4312740"/>
            <a:chOff x="8544520" y="2061601"/>
            <a:chExt cx="2443203" cy="43127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1E46E8-82E3-429C-85D1-55700657B702}"/>
                </a:ext>
              </a:extLst>
            </p:cNvPr>
            <p:cNvSpPr/>
            <p:nvPr/>
          </p:nvSpPr>
          <p:spPr>
            <a:xfrm>
              <a:off x="9313776" y="3984915"/>
              <a:ext cx="1448107" cy="2378198"/>
            </a:xfrm>
            <a:custGeom>
              <a:avLst/>
              <a:gdLst>
                <a:gd name="connsiteX0" fmla="*/ 1076207 w 1448107"/>
                <a:gd name="connsiteY0" fmla="*/ 754477 h 2378198"/>
                <a:gd name="connsiteX1" fmla="*/ 1077744 w 1448107"/>
                <a:gd name="connsiteY1" fmla="*/ 720160 h 2378198"/>
                <a:gd name="connsiteX2" fmla="*/ 1168404 w 1448107"/>
                <a:gd name="connsiteY2" fmla="*/ 604914 h 2378198"/>
                <a:gd name="connsiteX3" fmla="*/ 1214502 w 1448107"/>
                <a:gd name="connsiteY3" fmla="*/ 492742 h 2378198"/>
                <a:gd name="connsiteX4" fmla="*/ 1225770 w 1448107"/>
                <a:gd name="connsiteY4" fmla="*/ 18443 h 2378198"/>
                <a:gd name="connsiteX5" fmla="*/ 1206819 w 1448107"/>
                <a:gd name="connsiteY5" fmla="*/ 4 h 2378198"/>
                <a:gd name="connsiteX6" fmla="*/ 35925 w 1448107"/>
                <a:gd name="connsiteY6" fmla="*/ 54297 h 2378198"/>
                <a:gd name="connsiteX7" fmla="*/ 583 w 1448107"/>
                <a:gd name="connsiteY7" fmla="*/ 91176 h 2378198"/>
                <a:gd name="connsiteX8" fmla="*/ 12364 w 1448107"/>
                <a:gd name="connsiteY8" fmla="*/ 276081 h 2378198"/>
                <a:gd name="connsiteX9" fmla="*/ 53340 w 1448107"/>
                <a:gd name="connsiteY9" fmla="*/ 332935 h 2378198"/>
                <a:gd name="connsiteX10" fmla="*/ 624445 w 1448107"/>
                <a:gd name="connsiteY10" fmla="*/ 632573 h 2378198"/>
                <a:gd name="connsiteX11" fmla="*/ 638275 w 1448107"/>
                <a:gd name="connsiteY11" fmla="*/ 653574 h 2378198"/>
                <a:gd name="connsiteX12" fmla="*/ 658763 w 1448107"/>
                <a:gd name="connsiteY12" fmla="*/ 1274875 h 2378198"/>
                <a:gd name="connsiteX13" fmla="*/ 679251 w 1448107"/>
                <a:gd name="connsiteY13" fmla="*/ 1297411 h 2378198"/>
                <a:gd name="connsiteX14" fmla="*/ 812936 w 1448107"/>
                <a:gd name="connsiteY14" fmla="*/ 1300997 h 2378198"/>
                <a:gd name="connsiteX15" fmla="*/ 850838 w 1448107"/>
                <a:gd name="connsiteY15" fmla="*/ 1308680 h 2378198"/>
                <a:gd name="connsiteX16" fmla="*/ 868253 w 1448107"/>
                <a:gd name="connsiteY16" fmla="*/ 1438779 h 2378198"/>
                <a:gd name="connsiteX17" fmla="*/ 937401 w 1448107"/>
                <a:gd name="connsiteY17" fmla="*/ 2358694 h 2378198"/>
                <a:gd name="connsiteX18" fmla="*/ 960450 w 1448107"/>
                <a:gd name="connsiteY18" fmla="*/ 2378157 h 2378198"/>
                <a:gd name="connsiteX19" fmla="*/ 1141769 w 1448107"/>
                <a:gd name="connsiteY19" fmla="*/ 2365865 h 2378198"/>
                <a:gd name="connsiteX20" fmla="*/ 1161745 w 1448107"/>
                <a:gd name="connsiteY20" fmla="*/ 2345377 h 2378198"/>
                <a:gd name="connsiteX21" fmla="*/ 1169940 w 1448107"/>
                <a:gd name="connsiteY21" fmla="*/ 1518171 h 2378198"/>
                <a:gd name="connsiteX22" fmla="*/ 1189916 w 1448107"/>
                <a:gd name="connsiteY22" fmla="*/ 1494097 h 2378198"/>
                <a:gd name="connsiteX23" fmla="*/ 1429627 w 1448107"/>
                <a:gd name="connsiteY23" fmla="*/ 1450047 h 2378198"/>
                <a:gd name="connsiteX24" fmla="*/ 1448066 w 1448107"/>
                <a:gd name="connsiteY24" fmla="*/ 1425974 h 2378198"/>
                <a:gd name="connsiteX25" fmla="*/ 1444481 w 1448107"/>
                <a:gd name="connsiteY25" fmla="*/ 1294338 h 2378198"/>
                <a:gd name="connsiteX26" fmla="*/ 1076207 w 1448107"/>
                <a:gd name="connsiteY26" fmla="*/ 754477 h 23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8107" h="2378198">
                  <a:moveTo>
                    <a:pt x="1076207" y="754477"/>
                  </a:moveTo>
                  <a:cubicBezTo>
                    <a:pt x="1067500" y="741672"/>
                    <a:pt x="1068012" y="732453"/>
                    <a:pt x="1077744" y="720160"/>
                  </a:cubicBezTo>
                  <a:cubicBezTo>
                    <a:pt x="1108476" y="682257"/>
                    <a:pt x="1137159" y="642305"/>
                    <a:pt x="1168404" y="604914"/>
                  </a:cubicBezTo>
                  <a:cubicBezTo>
                    <a:pt x="1195550" y="572134"/>
                    <a:pt x="1216551" y="538328"/>
                    <a:pt x="1214502" y="492742"/>
                  </a:cubicBezTo>
                  <a:cubicBezTo>
                    <a:pt x="1211429" y="416424"/>
                    <a:pt x="1226283" y="95273"/>
                    <a:pt x="1225770" y="18443"/>
                  </a:cubicBezTo>
                  <a:cubicBezTo>
                    <a:pt x="1225770" y="5126"/>
                    <a:pt x="1220136" y="516"/>
                    <a:pt x="1206819" y="4"/>
                  </a:cubicBezTo>
                  <a:cubicBezTo>
                    <a:pt x="1191453" y="-508"/>
                    <a:pt x="139390" y="49688"/>
                    <a:pt x="35925" y="54297"/>
                  </a:cubicBezTo>
                  <a:cubicBezTo>
                    <a:pt x="71" y="55834"/>
                    <a:pt x="-1465" y="54810"/>
                    <a:pt x="583" y="91176"/>
                  </a:cubicBezTo>
                  <a:cubicBezTo>
                    <a:pt x="3657" y="152640"/>
                    <a:pt x="9291" y="214104"/>
                    <a:pt x="12364" y="276081"/>
                  </a:cubicBezTo>
                  <a:cubicBezTo>
                    <a:pt x="13901" y="305276"/>
                    <a:pt x="24145" y="324740"/>
                    <a:pt x="53340" y="332935"/>
                  </a:cubicBezTo>
                  <a:cubicBezTo>
                    <a:pt x="61023" y="334984"/>
                    <a:pt x="587054" y="613110"/>
                    <a:pt x="624445" y="632573"/>
                  </a:cubicBezTo>
                  <a:cubicBezTo>
                    <a:pt x="633153" y="637183"/>
                    <a:pt x="638275" y="643330"/>
                    <a:pt x="638275" y="653574"/>
                  </a:cubicBezTo>
                  <a:cubicBezTo>
                    <a:pt x="643397" y="762673"/>
                    <a:pt x="659275" y="1262582"/>
                    <a:pt x="658763" y="1274875"/>
                  </a:cubicBezTo>
                  <a:cubicBezTo>
                    <a:pt x="658251" y="1288704"/>
                    <a:pt x="663373" y="1297411"/>
                    <a:pt x="679251" y="1297411"/>
                  </a:cubicBezTo>
                  <a:cubicBezTo>
                    <a:pt x="723812" y="1297411"/>
                    <a:pt x="768374" y="1300997"/>
                    <a:pt x="812936" y="1300997"/>
                  </a:cubicBezTo>
                  <a:cubicBezTo>
                    <a:pt x="828302" y="1300997"/>
                    <a:pt x="841619" y="1300997"/>
                    <a:pt x="850838" y="1308680"/>
                  </a:cubicBezTo>
                  <a:cubicBezTo>
                    <a:pt x="864156" y="1319948"/>
                    <a:pt x="867229" y="1417267"/>
                    <a:pt x="868253" y="1438779"/>
                  </a:cubicBezTo>
                  <a:cubicBezTo>
                    <a:pt x="873375" y="1515097"/>
                    <a:pt x="932791" y="2304400"/>
                    <a:pt x="937401" y="2358694"/>
                  </a:cubicBezTo>
                  <a:cubicBezTo>
                    <a:pt x="938937" y="2374572"/>
                    <a:pt x="944571" y="2378670"/>
                    <a:pt x="960450" y="2378157"/>
                  </a:cubicBezTo>
                  <a:cubicBezTo>
                    <a:pt x="1020890" y="2374572"/>
                    <a:pt x="1081329" y="2367401"/>
                    <a:pt x="1141769" y="2365865"/>
                  </a:cubicBezTo>
                  <a:cubicBezTo>
                    <a:pt x="1154574" y="2365352"/>
                    <a:pt x="1160721" y="2360230"/>
                    <a:pt x="1161745" y="2345377"/>
                  </a:cubicBezTo>
                  <a:cubicBezTo>
                    <a:pt x="1165843" y="2289034"/>
                    <a:pt x="1169428" y="1580659"/>
                    <a:pt x="1169940" y="1518171"/>
                  </a:cubicBezTo>
                  <a:cubicBezTo>
                    <a:pt x="1169940" y="1503829"/>
                    <a:pt x="1173526" y="1496146"/>
                    <a:pt x="1189916" y="1494097"/>
                  </a:cubicBezTo>
                  <a:cubicBezTo>
                    <a:pt x="1210916" y="1491024"/>
                    <a:pt x="1370211" y="1460804"/>
                    <a:pt x="1429627" y="1450047"/>
                  </a:cubicBezTo>
                  <a:cubicBezTo>
                    <a:pt x="1444481" y="1447486"/>
                    <a:pt x="1448578" y="1440828"/>
                    <a:pt x="1448066" y="1425974"/>
                  </a:cubicBezTo>
                  <a:cubicBezTo>
                    <a:pt x="1446529" y="1381925"/>
                    <a:pt x="1443456" y="1338387"/>
                    <a:pt x="1444481" y="1294338"/>
                  </a:cubicBezTo>
                  <a:cubicBezTo>
                    <a:pt x="1443968" y="1281533"/>
                    <a:pt x="1155599" y="866137"/>
                    <a:pt x="1076207" y="754477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DED2552-6696-4D55-8F1F-5E9BE176AC19}"/>
                </a:ext>
              </a:extLst>
            </p:cNvPr>
            <p:cNvSpPr/>
            <p:nvPr/>
          </p:nvSpPr>
          <p:spPr>
            <a:xfrm>
              <a:off x="8800872" y="3988656"/>
              <a:ext cx="975815" cy="2386238"/>
            </a:xfrm>
            <a:custGeom>
              <a:avLst/>
              <a:gdLst>
                <a:gd name="connsiteX0" fmla="*/ 965249 w 975815"/>
                <a:gd name="connsiteY0" fmla="*/ 779419 h 2386238"/>
                <a:gd name="connsiteX1" fmla="*/ 384412 w 975815"/>
                <a:gd name="connsiteY1" fmla="*/ 387072 h 2386238"/>
                <a:gd name="connsiteX2" fmla="*/ 366485 w 975815"/>
                <a:gd name="connsiteY2" fmla="*/ 359926 h 2386238"/>
                <a:gd name="connsiteX3" fmla="*/ 358289 w 975815"/>
                <a:gd name="connsiteY3" fmla="*/ 35702 h 2386238"/>
                <a:gd name="connsiteX4" fmla="*/ 331655 w 975815"/>
                <a:gd name="connsiteY4" fmla="*/ 11116 h 2386238"/>
                <a:gd name="connsiteX5" fmla="*/ 162628 w 975815"/>
                <a:gd name="connsiteY5" fmla="*/ 360 h 2386238"/>
                <a:gd name="connsiteX6" fmla="*/ 134969 w 975815"/>
                <a:gd name="connsiteY6" fmla="*/ 24434 h 2386238"/>
                <a:gd name="connsiteX7" fmla="*/ 145213 w 975815"/>
                <a:gd name="connsiteY7" fmla="*/ 450586 h 2386238"/>
                <a:gd name="connsiteX8" fmla="*/ 188750 w 975815"/>
                <a:gd name="connsiteY8" fmla="*/ 537660 h 2386238"/>
                <a:gd name="connsiteX9" fmla="*/ 389021 w 975815"/>
                <a:gd name="connsiteY9" fmla="*/ 701052 h 2386238"/>
                <a:gd name="connsiteX10" fmla="*/ 399265 w 975815"/>
                <a:gd name="connsiteY10" fmla="*/ 728199 h 2386238"/>
                <a:gd name="connsiteX11" fmla="*/ 369046 w 975815"/>
                <a:gd name="connsiteY11" fmla="*/ 875713 h 2386238"/>
                <a:gd name="connsiteX12" fmla="*/ 341387 w 975815"/>
                <a:gd name="connsiteY12" fmla="*/ 917714 h 2386238"/>
                <a:gd name="connsiteX13" fmla="*/ 89383 w 975815"/>
                <a:gd name="connsiteY13" fmla="*/ 1099546 h 2386238"/>
                <a:gd name="connsiteX14" fmla="*/ 65310 w 975815"/>
                <a:gd name="connsiteY14" fmla="*/ 1130790 h 2386238"/>
                <a:gd name="connsiteX15" fmla="*/ 1285 w 975815"/>
                <a:gd name="connsiteY15" fmla="*/ 1422745 h 2386238"/>
                <a:gd name="connsiteX16" fmla="*/ 19212 w 975815"/>
                <a:gd name="connsiteY16" fmla="*/ 1451428 h 2386238"/>
                <a:gd name="connsiteX17" fmla="*/ 42261 w 975815"/>
                <a:gd name="connsiteY17" fmla="*/ 1457574 h 2386238"/>
                <a:gd name="connsiteX18" fmla="*/ 357777 w 975815"/>
                <a:gd name="connsiteY18" fmla="*/ 1547722 h 2386238"/>
                <a:gd name="connsiteX19" fmla="*/ 398753 w 975815"/>
                <a:gd name="connsiteY19" fmla="*/ 1597918 h 2386238"/>
                <a:gd name="connsiteX20" fmla="*/ 447412 w 975815"/>
                <a:gd name="connsiteY20" fmla="*/ 2368269 h 2386238"/>
                <a:gd name="connsiteX21" fmla="*/ 467388 w 975815"/>
                <a:gd name="connsiteY21" fmla="*/ 2386196 h 2386238"/>
                <a:gd name="connsiteX22" fmla="*/ 621561 w 975815"/>
                <a:gd name="connsiteY22" fmla="*/ 2381587 h 2386238"/>
                <a:gd name="connsiteX23" fmla="*/ 644610 w 975815"/>
                <a:gd name="connsiteY23" fmla="*/ 2357001 h 2386238"/>
                <a:gd name="connsiteX24" fmla="*/ 666123 w 975815"/>
                <a:gd name="connsiteY24" fmla="*/ 1579991 h 2386238"/>
                <a:gd name="connsiteX25" fmla="*/ 673293 w 975815"/>
                <a:gd name="connsiteY25" fmla="*/ 1546698 h 2386238"/>
                <a:gd name="connsiteX26" fmla="*/ 725026 w 975815"/>
                <a:gd name="connsiteY26" fmla="*/ 1426330 h 2386238"/>
                <a:gd name="connsiteX27" fmla="*/ 779831 w 975815"/>
                <a:gd name="connsiteY27" fmla="*/ 1195839 h 2386238"/>
                <a:gd name="connsiteX28" fmla="*/ 779319 w 975815"/>
                <a:gd name="connsiteY28" fmla="*/ 898250 h 2386238"/>
                <a:gd name="connsiteX29" fmla="*/ 808003 w 975815"/>
                <a:gd name="connsiteY29" fmla="*/ 857786 h 2386238"/>
                <a:gd name="connsiteX30" fmla="*/ 963200 w 975815"/>
                <a:gd name="connsiteY30" fmla="*/ 798883 h 2386238"/>
                <a:gd name="connsiteX31" fmla="*/ 975493 w 975815"/>
                <a:gd name="connsiteY31" fmla="*/ 791200 h 2386238"/>
                <a:gd name="connsiteX32" fmla="*/ 965249 w 975815"/>
                <a:gd name="connsiteY32" fmla="*/ 779419 h 238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75815" h="2386238">
                  <a:moveTo>
                    <a:pt x="965249" y="779419"/>
                  </a:moveTo>
                  <a:cubicBezTo>
                    <a:pt x="877150" y="720004"/>
                    <a:pt x="489925" y="458269"/>
                    <a:pt x="384412" y="387072"/>
                  </a:cubicBezTo>
                  <a:cubicBezTo>
                    <a:pt x="374168" y="380414"/>
                    <a:pt x="365460" y="373243"/>
                    <a:pt x="366485" y="359926"/>
                  </a:cubicBezTo>
                  <a:cubicBezTo>
                    <a:pt x="368533" y="324584"/>
                    <a:pt x="358289" y="38263"/>
                    <a:pt x="358289" y="35702"/>
                  </a:cubicBezTo>
                  <a:cubicBezTo>
                    <a:pt x="357265" y="18799"/>
                    <a:pt x="350094" y="11628"/>
                    <a:pt x="331655" y="11116"/>
                  </a:cubicBezTo>
                  <a:cubicBezTo>
                    <a:pt x="275313" y="9067"/>
                    <a:pt x="218970" y="4458"/>
                    <a:pt x="162628" y="360"/>
                  </a:cubicBezTo>
                  <a:cubicBezTo>
                    <a:pt x="139067" y="-1177"/>
                    <a:pt x="133945" y="1384"/>
                    <a:pt x="134969" y="24434"/>
                  </a:cubicBezTo>
                  <a:cubicBezTo>
                    <a:pt x="137530" y="96142"/>
                    <a:pt x="147774" y="380414"/>
                    <a:pt x="145213" y="450586"/>
                  </a:cubicBezTo>
                  <a:cubicBezTo>
                    <a:pt x="143677" y="490025"/>
                    <a:pt x="158531" y="514611"/>
                    <a:pt x="188750" y="537660"/>
                  </a:cubicBezTo>
                  <a:cubicBezTo>
                    <a:pt x="256873" y="590417"/>
                    <a:pt x="322435" y="646247"/>
                    <a:pt x="389021" y="701052"/>
                  </a:cubicBezTo>
                  <a:cubicBezTo>
                    <a:pt x="397729" y="708223"/>
                    <a:pt x="401826" y="715906"/>
                    <a:pt x="399265" y="728199"/>
                  </a:cubicBezTo>
                  <a:cubicBezTo>
                    <a:pt x="388509" y="777370"/>
                    <a:pt x="378777" y="826542"/>
                    <a:pt x="369046" y="875713"/>
                  </a:cubicBezTo>
                  <a:cubicBezTo>
                    <a:pt x="365460" y="894152"/>
                    <a:pt x="356753" y="906957"/>
                    <a:pt x="341387" y="917714"/>
                  </a:cubicBezTo>
                  <a:cubicBezTo>
                    <a:pt x="256873" y="978154"/>
                    <a:pt x="173384" y="1039105"/>
                    <a:pt x="89383" y="1099546"/>
                  </a:cubicBezTo>
                  <a:cubicBezTo>
                    <a:pt x="78115" y="1107741"/>
                    <a:pt x="67871" y="1115424"/>
                    <a:pt x="65310" y="1130790"/>
                  </a:cubicBezTo>
                  <a:cubicBezTo>
                    <a:pt x="60188" y="1159473"/>
                    <a:pt x="6919" y="1400720"/>
                    <a:pt x="1285" y="1422745"/>
                  </a:cubicBezTo>
                  <a:cubicBezTo>
                    <a:pt x="-2813" y="1438111"/>
                    <a:pt x="2821" y="1447843"/>
                    <a:pt x="19212" y="1451428"/>
                  </a:cubicBezTo>
                  <a:cubicBezTo>
                    <a:pt x="26895" y="1452965"/>
                    <a:pt x="34578" y="1455013"/>
                    <a:pt x="42261" y="1457574"/>
                  </a:cubicBezTo>
                  <a:cubicBezTo>
                    <a:pt x="147262" y="1488307"/>
                    <a:pt x="252776" y="1516990"/>
                    <a:pt x="357777" y="1547722"/>
                  </a:cubicBezTo>
                  <a:cubicBezTo>
                    <a:pt x="376216" y="1553356"/>
                    <a:pt x="398241" y="1578966"/>
                    <a:pt x="398753" y="1597918"/>
                  </a:cubicBezTo>
                  <a:cubicBezTo>
                    <a:pt x="399265" y="1613284"/>
                    <a:pt x="442290" y="2263780"/>
                    <a:pt x="447412" y="2368269"/>
                  </a:cubicBezTo>
                  <a:cubicBezTo>
                    <a:pt x="447925" y="2382611"/>
                    <a:pt x="453047" y="2386709"/>
                    <a:pt x="467388" y="2386196"/>
                  </a:cubicBezTo>
                  <a:cubicBezTo>
                    <a:pt x="518609" y="2384148"/>
                    <a:pt x="570341" y="2382099"/>
                    <a:pt x="621561" y="2381587"/>
                  </a:cubicBezTo>
                  <a:cubicBezTo>
                    <a:pt x="640000" y="2381587"/>
                    <a:pt x="644610" y="2373904"/>
                    <a:pt x="644610" y="2357001"/>
                  </a:cubicBezTo>
                  <a:cubicBezTo>
                    <a:pt x="645635" y="2274537"/>
                    <a:pt x="664074" y="1651699"/>
                    <a:pt x="666123" y="1579991"/>
                  </a:cubicBezTo>
                  <a:cubicBezTo>
                    <a:pt x="666635" y="1568210"/>
                    <a:pt x="668684" y="1557454"/>
                    <a:pt x="673293" y="1546698"/>
                  </a:cubicBezTo>
                  <a:cubicBezTo>
                    <a:pt x="690708" y="1506746"/>
                    <a:pt x="703513" y="1464233"/>
                    <a:pt x="725026" y="1426330"/>
                  </a:cubicBezTo>
                  <a:cubicBezTo>
                    <a:pt x="786490" y="1318768"/>
                    <a:pt x="776246" y="1345914"/>
                    <a:pt x="779831" y="1195839"/>
                  </a:cubicBezTo>
                  <a:cubicBezTo>
                    <a:pt x="782393" y="1096472"/>
                    <a:pt x="780856" y="997617"/>
                    <a:pt x="779319" y="898250"/>
                  </a:cubicBezTo>
                  <a:cubicBezTo>
                    <a:pt x="778807" y="875201"/>
                    <a:pt x="787515" y="865469"/>
                    <a:pt x="808003" y="857786"/>
                  </a:cubicBezTo>
                  <a:cubicBezTo>
                    <a:pt x="860247" y="839347"/>
                    <a:pt x="911467" y="818859"/>
                    <a:pt x="963200" y="798883"/>
                  </a:cubicBezTo>
                  <a:cubicBezTo>
                    <a:pt x="967810" y="797346"/>
                    <a:pt x="974468" y="796834"/>
                    <a:pt x="975493" y="791200"/>
                  </a:cubicBezTo>
                  <a:cubicBezTo>
                    <a:pt x="977541" y="784029"/>
                    <a:pt x="969346" y="782492"/>
                    <a:pt x="965249" y="779419"/>
                  </a:cubicBezTo>
                  <a:close/>
                </a:path>
              </a:pathLst>
            </a:custGeom>
            <a:solidFill>
              <a:schemeClr val="accent6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3DA1A3-33E4-4AF2-B547-087027F8928B}"/>
                </a:ext>
              </a:extLst>
            </p:cNvPr>
            <p:cNvSpPr/>
            <p:nvPr/>
          </p:nvSpPr>
          <p:spPr>
            <a:xfrm>
              <a:off x="8544791" y="2061601"/>
              <a:ext cx="2445519" cy="3786974"/>
            </a:xfrm>
            <a:custGeom>
              <a:avLst/>
              <a:gdLst>
                <a:gd name="connsiteX0" fmla="*/ 2436273 w 2445519"/>
                <a:gd name="connsiteY0" fmla="*/ 3227897 h 3786974"/>
                <a:gd name="connsiteX1" fmla="*/ 2431151 w 2445519"/>
                <a:gd name="connsiteY1" fmla="*/ 3208945 h 3786974"/>
                <a:gd name="connsiteX2" fmla="*/ 2430639 w 2445519"/>
                <a:gd name="connsiteY2" fmla="*/ 3208945 h 3786974"/>
                <a:gd name="connsiteX3" fmla="*/ 2429614 w 2445519"/>
                <a:gd name="connsiteY3" fmla="*/ 3192042 h 3786974"/>
                <a:gd name="connsiteX4" fmla="*/ 2331783 w 2445519"/>
                <a:gd name="connsiteY4" fmla="*/ 3164896 h 3786974"/>
                <a:gd name="connsiteX5" fmla="*/ 2290295 w 2445519"/>
                <a:gd name="connsiteY5" fmla="*/ 3165920 h 3786974"/>
                <a:gd name="connsiteX6" fmla="*/ 2290295 w 2445519"/>
                <a:gd name="connsiteY6" fmla="*/ 1067941 h 3786974"/>
                <a:gd name="connsiteX7" fmla="*/ 1222354 w 2445519"/>
                <a:gd name="connsiteY7" fmla="*/ 0 h 3786974"/>
                <a:gd name="connsiteX8" fmla="*/ 1222354 w 2445519"/>
                <a:gd name="connsiteY8" fmla="*/ 0 h 3786974"/>
                <a:gd name="connsiteX9" fmla="*/ 154413 w 2445519"/>
                <a:gd name="connsiteY9" fmla="*/ 1067941 h 3786974"/>
                <a:gd name="connsiteX10" fmla="*/ 154413 w 2445519"/>
                <a:gd name="connsiteY10" fmla="*/ 3202799 h 3786974"/>
                <a:gd name="connsiteX11" fmla="*/ 26875 w 2445519"/>
                <a:gd name="connsiteY11" fmla="*/ 3246336 h 3786974"/>
                <a:gd name="connsiteX12" fmla="*/ 12533 w 2445519"/>
                <a:gd name="connsiteY12" fmla="*/ 3257092 h 3786974"/>
                <a:gd name="connsiteX13" fmla="*/ 13045 w 2445519"/>
                <a:gd name="connsiteY13" fmla="*/ 3258629 h 3786974"/>
                <a:gd name="connsiteX14" fmla="*/ 1265 w 2445519"/>
                <a:gd name="connsiteY14" fmla="*/ 3278604 h 3786974"/>
                <a:gd name="connsiteX15" fmla="*/ 19192 w 2445519"/>
                <a:gd name="connsiteY15" fmla="*/ 3684781 h 3786974"/>
                <a:gd name="connsiteX16" fmla="*/ 46851 w 2445519"/>
                <a:gd name="connsiteY16" fmla="*/ 3710903 h 3786974"/>
                <a:gd name="connsiteX17" fmla="*/ 261463 w 2445519"/>
                <a:gd name="connsiteY17" fmla="*/ 3735489 h 3786974"/>
                <a:gd name="connsiteX18" fmla="*/ 580565 w 2445519"/>
                <a:gd name="connsiteY18" fmla="*/ 3765196 h 3786974"/>
                <a:gd name="connsiteX19" fmla="*/ 952936 w 2445519"/>
                <a:gd name="connsiteY19" fmla="*/ 3784660 h 3786974"/>
                <a:gd name="connsiteX20" fmla="*/ 1476406 w 2445519"/>
                <a:gd name="connsiteY20" fmla="*/ 3785172 h 3786974"/>
                <a:gd name="connsiteX21" fmla="*/ 1709458 w 2445519"/>
                <a:gd name="connsiteY21" fmla="*/ 3772367 h 3786974"/>
                <a:gd name="connsiteX22" fmla="*/ 2108976 w 2445519"/>
                <a:gd name="connsiteY22" fmla="*/ 3718586 h 3786974"/>
                <a:gd name="connsiteX23" fmla="*/ 2422443 w 2445519"/>
                <a:gd name="connsiteY23" fmla="*/ 3637658 h 3786974"/>
                <a:gd name="connsiteX24" fmla="*/ 2445492 w 2445519"/>
                <a:gd name="connsiteY24" fmla="*/ 3604877 h 3786974"/>
                <a:gd name="connsiteX25" fmla="*/ 2436273 w 2445519"/>
                <a:gd name="connsiteY25" fmla="*/ 3227897 h 37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45519" h="3786974">
                  <a:moveTo>
                    <a:pt x="2436273" y="3227897"/>
                  </a:moveTo>
                  <a:cubicBezTo>
                    <a:pt x="2432687" y="3222262"/>
                    <a:pt x="2438322" y="3214067"/>
                    <a:pt x="2431151" y="3208945"/>
                  </a:cubicBezTo>
                  <a:cubicBezTo>
                    <a:pt x="2431151" y="3208945"/>
                    <a:pt x="2430639" y="3208945"/>
                    <a:pt x="2430639" y="3208945"/>
                  </a:cubicBezTo>
                  <a:cubicBezTo>
                    <a:pt x="2434224" y="3203823"/>
                    <a:pt x="2431151" y="3197677"/>
                    <a:pt x="2429614" y="3192042"/>
                  </a:cubicBezTo>
                  <a:cubicBezTo>
                    <a:pt x="2397858" y="3179749"/>
                    <a:pt x="2365077" y="3172066"/>
                    <a:pt x="2331783" y="3164896"/>
                  </a:cubicBezTo>
                  <a:cubicBezTo>
                    <a:pt x="2329735" y="3164896"/>
                    <a:pt x="2314881" y="3165408"/>
                    <a:pt x="2290295" y="3165920"/>
                  </a:cubicBezTo>
                  <a:lnTo>
                    <a:pt x="2290295" y="1067941"/>
                  </a:lnTo>
                  <a:cubicBezTo>
                    <a:pt x="2290295" y="480445"/>
                    <a:pt x="1809850" y="0"/>
                    <a:pt x="1222354" y="0"/>
                  </a:cubicBezTo>
                  <a:lnTo>
                    <a:pt x="1222354" y="0"/>
                  </a:lnTo>
                  <a:cubicBezTo>
                    <a:pt x="634859" y="0"/>
                    <a:pt x="154413" y="480445"/>
                    <a:pt x="154413" y="1067941"/>
                  </a:cubicBezTo>
                  <a:lnTo>
                    <a:pt x="154413" y="3202799"/>
                  </a:lnTo>
                  <a:cubicBezTo>
                    <a:pt x="110364" y="3210994"/>
                    <a:pt x="68363" y="3229945"/>
                    <a:pt x="26875" y="3246336"/>
                  </a:cubicBezTo>
                  <a:cubicBezTo>
                    <a:pt x="21241" y="3248385"/>
                    <a:pt x="12021" y="3248897"/>
                    <a:pt x="12533" y="3257092"/>
                  </a:cubicBezTo>
                  <a:cubicBezTo>
                    <a:pt x="12533" y="3257604"/>
                    <a:pt x="12533" y="3258116"/>
                    <a:pt x="13045" y="3258629"/>
                  </a:cubicBezTo>
                  <a:cubicBezTo>
                    <a:pt x="7411" y="3260677"/>
                    <a:pt x="3826" y="3266824"/>
                    <a:pt x="1265" y="3278604"/>
                  </a:cubicBezTo>
                  <a:cubicBezTo>
                    <a:pt x="-4882" y="3317532"/>
                    <a:pt x="13045" y="3629463"/>
                    <a:pt x="19192" y="3684781"/>
                  </a:cubicBezTo>
                  <a:cubicBezTo>
                    <a:pt x="21241" y="3703732"/>
                    <a:pt x="29436" y="3708854"/>
                    <a:pt x="46851" y="3710903"/>
                  </a:cubicBezTo>
                  <a:cubicBezTo>
                    <a:pt x="118559" y="3718586"/>
                    <a:pt x="189755" y="3727293"/>
                    <a:pt x="261463" y="3735489"/>
                  </a:cubicBezTo>
                  <a:cubicBezTo>
                    <a:pt x="367489" y="3747269"/>
                    <a:pt x="474027" y="3756489"/>
                    <a:pt x="580565" y="3765196"/>
                  </a:cubicBezTo>
                  <a:cubicBezTo>
                    <a:pt x="629737" y="3769294"/>
                    <a:pt x="952424" y="3784660"/>
                    <a:pt x="952936" y="3784660"/>
                  </a:cubicBezTo>
                  <a:cubicBezTo>
                    <a:pt x="952936" y="3785172"/>
                    <a:pt x="1346307" y="3789270"/>
                    <a:pt x="1476406" y="3785172"/>
                  </a:cubicBezTo>
                  <a:cubicBezTo>
                    <a:pt x="1554261" y="3782611"/>
                    <a:pt x="1632116" y="3775953"/>
                    <a:pt x="1709458" y="3772367"/>
                  </a:cubicBezTo>
                  <a:cubicBezTo>
                    <a:pt x="1715092" y="3768782"/>
                    <a:pt x="1982462" y="3746245"/>
                    <a:pt x="2108976" y="3718586"/>
                  </a:cubicBezTo>
                  <a:cubicBezTo>
                    <a:pt x="2214489" y="3695537"/>
                    <a:pt x="2320003" y="3674024"/>
                    <a:pt x="2422443" y="3637658"/>
                  </a:cubicBezTo>
                  <a:cubicBezTo>
                    <a:pt x="2439346" y="3631512"/>
                    <a:pt x="2446005" y="3623829"/>
                    <a:pt x="2445492" y="3604877"/>
                  </a:cubicBezTo>
                  <a:cubicBezTo>
                    <a:pt x="2440883" y="3478875"/>
                    <a:pt x="2438834" y="3353386"/>
                    <a:pt x="2436273" y="3227897"/>
                  </a:cubicBez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23896F5-3D6C-4401-BC1A-96987C392B67}"/>
                </a:ext>
              </a:extLst>
            </p:cNvPr>
            <p:cNvSpPr/>
            <p:nvPr/>
          </p:nvSpPr>
          <p:spPr>
            <a:xfrm>
              <a:off x="8557304" y="5226496"/>
              <a:ext cx="2419451" cy="163088"/>
            </a:xfrm>
            <a:custGeom>
              <a:avLst/>
              <a:gdLst>
                <a:gd name="connsiteX0" fmla="*/ 2417101 w 2419451"/>
                <a:gd name="connsiteY0" fmla="*/ 27147 h 163088"/>
                <a:gd name="connsiteX1" fmla="*/ 2319271 w 2419451"/>
                <a:gd name="connsiteY1" fmla="*/ 0 h 163088"/>
                <a:gd name="connsiteX2" fmla="*/ 181852 w 2419451"/>
                <a:gd name="connsiteY2" fmla="*/ 33805 h 163088"/>
                <a:gd name="connsiteX3" fmla="*/ 14362 w 2419451"/>
                <a:gd name="connsiteY3" fmla="*/ 80928 h 163088"/>
                <a:gd name="connsiteX4" fmla="*/ 20 w 2419451"/>
                <a:gd name="connsiteY4" fmla="*/ 91684 h 163088"/>
                <a:gd name="connsiteX5" fmla="*/ 16923 w 2419451"/>
                <a:gd name="connsiteY5" fmla="*/ 100904 h 163088"/>
                <a:gd name="connsiteX6" fmla="*/ 175706 w 2419451"/>
                <a:gd name="connsiteY6" fmla="*/ 119343 h 163088"/>
                <a:gd name="connsiteX7" fmla="*/ 368294 w 2419451"/>
                <a:gd name="connsiteY7" fmla="*/ 136246 h 163088"/>
                <a:gd name="connsiteX8" fmla="*/ 742201 w 2419451"/>
                <a:gd name="connsiteY8" fmla="*/ 157758 h 163088"/>
                <a:gd name="connsiteX9" fmla="*/ 1066425 w 2419451"/>
                <a:gd name="connsiteY9" fmla="*/ 162368 h 163088"/>
                <a:gd name="connsiteX10" fmla="*/ 1066425 w 2419451"/>
                <a:gd name="connsiteY10" fmla="*/ 162368 h 163088"/>
                <a:gd name="connsiteX11" fmla="*/ 1066425 w 2419451"/>
                <a:gd name="connsiteY11" fmla="*/ 162368 h 163088"/>
                <a:gd name="connsiteX12" fmla="*/ 1065913 w 2419451"/>
                <a:gd name="connsiteY12" fmla="*/ 162880 h 163088"/>
                <a:gd name="connsiteX13" fmla="*/ 1390136 w 2419451"/>
                <a:gd name="connsiteY13" fmla="*/ 157246 h 163088"/>
                <a:gd name="connsiteX14" fmla="*/ 1739970 w 2419451"/>
                <a:gd name="connsiteY14" fmla="*/ 135734 h 163088"/>
                <a:gd name="connsiteX15" fmla="*/ 2096463 w 2419451"/>
                <a:gd name="connsiteY15" fmla="*/ 97830 h 163088"/>
                <a:gd name="connsiteX16" fmla="*/ 2276758 w 2419451"/>
                <a:gd name="connsiteY16" fmla="*/ 70171 h 163088"/>
                <a:gd name="connsiteX17" fmla="*/ 2415565 w 2419451"/>
                <a:gd name="connsiteY17" fmla="*/ 46610 h 163088"/>
                <a:gd name="connsiteX18" fmla="*/ 2417101 w 2419451"/>
                <a:gd name="connsiteY18" fmla="*/ 27147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19451" h="163088">
                  <a:moveTo>
                    <a:pt x="2417101" y="27147"/>
                  </a:moveTo>
                  <a:cubicBezTo>
                    <a:pt x="2385345" y="14854"/>
                    <a:pt x="2352564" y="7171"/>
                    <a:pt x="2319271" y="0"/>
                  </a:cubicBezTo>
                  <a:cubicBezTo>
                    <a:pt x="2289563" y="1537"/>
                    <a:pt x="233585" y="33293"/>
                    <a:pt x="181852" y="33805"/>
                  </a:cubicBezTo>
                  <a:cubicBezTo>
                    <a:pt x="123461" y="34317"/>
                    <a:pt x="68143" y="60440"/>
                    <a:pt x="14362" y="80928"/>
                  </a:cubicBezTo>
                  <a:cubicBezTo>
                    <a:pt x="8728" y="82976"/>
                    <a:pt x="-492" y="83489"/>
                    <a:pt x="20" y="91684"/>
                  </a:cubicBezTo>
                  <a:cubicBezTo>
                    <a:pt x="533" y="100904"/>
                    <a:pt x="10265" y="99879"/>
                    <a:pt x="16923" y="100904"/>
                  </a:cubicBezTo>
                  <a:cubicBezTo>
                    <a:pt x="69680" y="107050"/>
                    <a:pt x="122949" y="114733"/>
                    <a:pt x="175706" y="119343"/>
                  </a:cubicBezTo>
                  <a:cubicBezTo>
                    <a:pt x="224877" y="123953"/>
                    <a:pt x="360098" y="135734"/>
                    <a:pt x="368294" y="136246"/>
                  </a:cubicBezTo>
                  <a:cubicBezTo>
                    <a:pt x="492759" y="147514"/>
                    <a:pt x="617224" y="153148"/>
                    <a:pt x="742201" y="157758"/>
                  </a:cubicBezTo>
                  <a:cubicBezTo>
                    <a:pt x="850276" y="161856"/>
                    <a:pt x="958350" y="164417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5913" y="162880"/>
                    <a:pt x="1065913" y="162880"/>
                  </a:cubicBezTo>
                  <a:cubicBezTo>
                    <a:pt x="1080254" y="162880"/>
                    <a:pt x="1296404" y="159807"/>
                    <a:pt x="1390136" y="157246"/>
                  </a:cubicBezTo>
                  <a:cubicBezTo>
                    <a:pt x="1483357" y="154685"/>
                    <a:pt x="1716409" y="137782"/>
                    <a:pt x="1739970" y="135734"/>
                  </a:cubicBezTo>
                  <a:cubicBezTo>
                    <a:pt x="1859313" y="126002"/>
                    <a:pt x="1978144" y="113196"/>
                    <a:pt x="2096463" y="97830"/>
                  </a:cubicBezTo>
                  <a:cubicBezTo>
                    <a:pt x="2146146" y="91172"/>
                    <a:pt x="2276758" y="70171"/>
                    <a:pt x="2276758" y="70171"/>
                  </a:cubicBezTo>
                  <a:cubicBezTo>
                    <a:pt x="2323368" y="65049"/>
                    <a:pt x="2369467" y="56854"/>
                    <a:pt x="2415565" y="46610"/>
                  </a:cubicBezTo>
                  <a:cubicBezTo>
                    <a:pt x="2422223" y="40464"/>
                    <a:pt x="2418638" y="33805"/>
                    <a:pt x="2417101" y="27147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40000"/>
              </a:scheme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그룹 3">
            <a:extLst>
              <a:ext uri="{FF2B5EF4-FFF2-40B4-BE49-F238E27FC236}">
                <a16:creationId xmlns:a16="http://schemas.microsoft.com/office/drawing/2014/main" id="{519E1504-20CF-46FE-80FC-9FD9BDC587E9}"/>
              </a:ext>
            </a:extLst>
          </p:cNvPr>
          <p:cNvGrpSpPr/>
          <p:nvPr/>
        </p:nvGrpSpPr>
        <p:grpSpPr>
          <a:xfrm>
            <a:off x="715786" y="1659893"/>
            <a:ext cx="7393042" cy="5039841"/>
            <a:chOff x="8016761" y="1471620"/>
            <a:chExt cx="3066587" cy="50398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F79096-9040-45AE-8404-10B7BAED79D8}"/>
                </a:ext>
              </a:extLst>
            </p:cNvPr>
            <p:cNvSpPr txBox="1"/>
            <p:nvPr/>
          </p:nvSpPr>
          <p:spPr>
            <a:xfrm>
              <a:off x="8016761" y="1987146"/>
              <a:ext cx="2925465" cy="452431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MSK144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RTTY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JT65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JT9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FST4 / FST4W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Q65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Pagers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SelCall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/ ZVEI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1665BF-96FD-4F4D-9ED7-B8AE0C9BBB39}"/>
                </a:ext>
              </a:extLst>
            </p:cNvPr>
            <p:cNvSpPr txBox="1"/>
            <p:nvPr/>
          </p:nvSpPr>
          <p:spPr>
            <a:xfrm>
              <a:off x="8070434" y="1471620"/>
              <a:ext cx="3012914" cy="515526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Additional </a:t>
              </a:r>
              <a:r>
                <a:rPr lang="en-US" altLang="ko-KR" sz="3200" b="1" dirty="0" err="1">
                  <a:solidFill>
                    <a:schemeClr val="accent4"/>
                  </a:solidFill>
                  <a:cs typeface="Arial" pitchFamily="34" charset="0"/>
                </a:rPr>
                <a:t>Digimodes</a:t>
              </a:r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 are supported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Map: Repeaters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B0C146-02EE-EE22-E75D-36EDFEA4C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" y="1208868"/>
            <a:ext cx="7406071" cy="5625885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712922" y="5051802"/>
            <a:ext cx="11183803" cy="988035"/>
            <a:chOff x="-2456285" y="3811717"/>
            <a:chExt cx="15156721" cy="988035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7089987" y="3811717"/>
              <a:ext cx="5610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a map view of nearby repeaters (via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repeaterbook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Repeaters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-2456285" y="4762674"/>
              <a:ext cx="14991749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30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Map: </a:t>
            </a:r>
            <a:r>
              <a:rPr lang="en-US" dirty="0" err="1"/>
              <a:t>WebSDRs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F4E64A-1100-8A8E-49B4-872348C3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01119"/>
            <a:ext cx="7405597" cy="5656881"/>
          </a:xfrm>
          <a:prstGeom prst="rect">
            <a:avLst/>
          </a:prstGeom>
        </p:spPr>
      </p:pic>
      <p:grpSp>
        <p:nvGrpSpPr>
          <p:cNvPr id="5" name="그룹 6">
            <a:extLst>
              <a:ext uri="{FF2B5EF4-FFF2-40B4-BE49-F238E27FC236}">
                <a16:creationId xmlns:a16="http://schemas.microsoft.com/office/drawing/2014/main" id="{F6816A3C-2BF7-CD8A-2DD5-9ECCB11D54DF}"/>
              </a:ext>
            </a:extLst>
          </p:cNvPr>
          <p:cNvGrpSpPr/>
          <p:nvPr/>
        </p:nvGrpSpPr>
        <p:grpSpPr>
          <a:xfrm>
            <a:off x="887644" y="4107197"/>
            <a:ext cx="11183804" cy="1173616"/>
            <a:chOff x="-2456285" y="3626136"/>
            <a:chExt cx="15156722" cy="1173616"/>
          </a:xfrm>
        </p:grpSpPr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C961D68-597F-4F0C-14AC-CE3CD8F7D2D4}"/>
                </a:ext>
              </a:extLst>
            </p:cNvPr>
            <p:cNvSpPr txBox="1"/>
            <p:nvPr/>
          </p:nvSpPr>
          <p:spPr>
            <a:xfrm>
              <a:off x="5997388" y="3626136"/>
              <a:ext cx="67030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OpenWebRX+ supports a map view of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WebSDRs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b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KiwiSDR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WebSDR, OpenWebRX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EBE42088-26CA-4DDB-4CF6-2A8127966733}"/>
                </a:ext>
              </a:extLst>
            </p:cNvPr>
            <p:cNvSpPr txBox="1"/>
            <p:nvPr/>
          </p:nvSpPr>
          <p:spPr>
            <a:xfrm>
              <a:off x="7658850" y="4430420"/>
              <a:ext cx="504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err="1">
                  <a:solidFill>
                    <a:schemeClr val="accent4"/>
                  </a:solidFill>
                </a:rPr>
                <a:t>WebSDRs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8" name="Straight Connector 14">
              <a:extLst>
                <a:ext uri="{FF2B5EF4-FFF2-40B4-BE49-F238E27FC236}">
                  <a16:creationId xmlns:a16="http://schemas.microsoft.com/office/drawing/2014/main" id="{3CFF1197-1E66-DE6A-51D6-F9592BB60559}"/>
                </a:ext>
              </a:extLst>
            </p:cNvPr>
            <p:cNvCxnSpPr>
              <a:cxnSpLocks/>
            </p:cNvCxnSpPr>
            <p:nvPr/>
          </p:nvCxnSpPr>
          <p:spPr>
            <a:xfrm>
              <a:off x="-2456285" y="4762674"/>
              <a:ext cx="14991749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6302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062C8-5E15-4A3F-9971-E11E4F06E376}"/>
              </a:ext>
            </a:extLst>
          </p:cNvPr>
          <p:cNvGrpSpPr/>
          <p:nvPr/>
        </p:nvGrpSpPr>
        <p:grpSpPr>
          <a:xfrm>
            <a:off x="1323328" y="2050164"/>
            <a:ext cx="10698480" cy="2669527"/>
            <a:chOff x="1225685" y="2237361"/>
            <a:chExt cx="10698480" cy="266952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044656-4F85-4732-A4E5-5A1C2409C911}"/>
                </a:ext>
              </a:extLst>
            </p:cNvPr>
            <p:cNvSpPr/>
            <p:nvPr/>
          </p:nvSpPr>
          <p:spPr>
            <a:xfrm>
              <a:off x="1225685" y="2237362"/>
              <a:ext cx="1069848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5DDB81-A42E-4489-A411-B5B46AA45EAA}"/>
                </a:ext>
              </a:extLst>
            </p:cNvPr>
            <p:cNvSpPr/>
            <p:nvPr/>
          </p:nvSpPr>
          <p:spPr>
            <a:xfrm>
              <a:off x="1225685" y="4756746"/>
              <a:ext cx="813816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13366788-08BF-467E-A2E7-B8E9BF39E544}"/>
                </a:ext>
              </a:extLst>
            </p:cNvPr>
            <p:cNvSpPr/>
            <p:nvPr/>
          </p:nvSpPr>
          <p:spPr>
            <a:xfrm rot="5400000">
              <a:off x="9236562" y="4669878"/>
              <a:ext cx="254566" cy="2194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E3DF4-0854-4830-857D-5CB1E371E113}"/>
                </a:ext>
              </a:extLst>
            </p:cNvPr>
            <p:cNvSpPr/>
            <p:nvPr/>
          </p:nvSpPr>
          <p:spPr>
            <a:xfrm>
              <a:off x="1225685" y="2237361"/>
              <a:ext cx="45719" cy="2560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History of SDRs and WebSDR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21E8A-3866-4431-ABDA-6D115E6F6D47}"/>
              </a:ext>
            </a:extLst>
          </p:cNvPr>
          <p:cNvSpPr/>
          <p:nvPr/>
        </p:nvSpPr>
        <p:spPr>
          <a:xfrm>
            <a:off x="9873941" y="1641034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EE37DD3-7D05-437D-9A52-B38E3C677816}"/>
              </a:ext>
            </a:extLst>
          </p:cNvPr>
          <p:cNvSpPr/>
          <p:nvPr/>
        </p:nvSpPr>
        <p:spPr>
          <a:xfrm>
            <a:off x="6817996" y="1641034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9C55488-C85E-4675-80F5-DCF48DADA88C}"/>
              </a:ext>
            </a:extLst>
          </p:cNvPr>
          <p:cNvSpPr/>
          <p:nvPr/>
        </p:nvSpPr>
        <p:spPr>
          <a:xfrm>
            <a:off x="3762051" y="1641034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0DE7A2F-810E-4975-B844-963C3BF342DD}"/>
              </a:ext>
            </a:extLst>
          </p:cNvPr>
          <p:cNvSpPr/>
          <p:nvPr/>
        </p:nvSpPr>
        <p:spPr>
          <a:xfrm>
            <a:off x="706106" y="1641034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4C3080-58B1-4A62-8D90-917CE0A056BA}"/>
              </a:ext>
            </a:extLst>
          </p:cNvPr>
          <p:cNvSpPr/>
          <p:nvPr/>
        </p:nvSpPr>
        <p:spPr>
          <a:xfrm>
            <a:off x="706106" y="4162020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5CAA46-4C7C-4EA2-A636-D5D7EAD1588C}"/>
              </a:ext>
            </a:extLst>
          </p:cNvPr>
          <p:cNvSpPr/>
          <p:nvPr/>
        </p:nvSpPr>
        <p:spPr>
          <a:xfrm>
            <a:off x="3762051" y="4162020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DEDAB5-FB6D-4212-BA8D-8B3E0923C440}"/>
              </a:ext>
            </a:extLst>
          </p:cNvPr>
          <p:cNvSpPr/>
          <p:nvPr/>
        </p:nvSpPr>
        <p:spPr>
          <a:xfrm>
            <a:off x="6817996" y="4162020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직사각형 113">
            <a:extLst>
              <a:ext uri="{FF2B5EF4-FFF2-40B4-BE49-F238E27FC236}">
                <a16:creationId xmlns:a16="http://schemas.microsoft.com/office/drawing/2014/main" id="{C04FC9BD-F4FD-4C38-9D3E-3FF4461C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84" y="4331589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2015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C6BFD9F8-830B-4582-BDB4-D46B477F6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574" y="4331589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2022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0" name="직사각형 113">
            <a:extLst>
              <a:ext uri="{FF2B5EF4-FFF2-40B4-BE49-F238E27FC236}">
                <a16:creationId xmlns:a16="http://schemas.microsoft.com/office/drawing/2014/main" id="{0FBF7805-F4C0-4022-A8A1-F57C6C39B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629" y="4331589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2019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84" y="1810603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2012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2" name="직사각형 113">
            <a:extLst>
              <a:ext uri="{FF2B5EF4-FFF2-40B4-BE49-F238E27FC236}">
                <a16:creationId xmlns:a16="http://schemas.microsoft.com/office/drawing/2014/main" id="{FE290418-5AB1-4B01-8785-FE7B53165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629" y="1810603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2008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3" name="직사각형 113">
            <a:extLst>
              <a:ext uri="{FF2B5EF4-FFF2-40B4-BE49-F238E27FC236}">
                <a16:creationId xmlns:a16="http://schemas.microsoft.com/office/drawing/2014/main" id="{4D61E6E0-3279-45FD-A4BE-5BB4F696A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574" y="1810603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2005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직사각형 113">
            <a:extLst>
              <a:ext uri="{FF2B5EF4-FFF2-40B4-BE49-F238E27FC236}">
                <a16:creationId xmlns:a16="http://schemas.microsoft.com/office/drawing/2014/main" id="{4A22BA5D-7234-41B5-8686-CFCB96F20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3519" y="1810603"/>
            <a:ext cx="1046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charset="0"/>
              </a:rPr>
              <a:t>1982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0080F2-DC61-4320-ACE0-67A1388F9F7C}"/>
              </a:ext>
            </a:extLst>
          </p:cNvPr>
          <p:cNvGrpSpPr/>
          <p:nvPr/>
        </p:nvGrpSpPr>
        <p:grpSpPr>
          <a:xfrm>
            <a:off x="9873257" y="3798889"/>
            <a:ext cx="1299325" cy="1065399"/>
            <a:chOff x="5236240" y="2093096"/>
            <a:chExt cx="2154752" cy="176681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D364AD-951B-4020-BB57-FFCE790338A7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solidFill>
              <a:schemeClr val="tx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A03CFFB-9F2A-4E3C-BB8A-53681C482A8F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317541-8977-455F-BBF0-10B6B6DD8A17}"/>
              </a:ext>
            </a:extLst>
          </p:cNvPr>
          <p:cNvGrpSpPr/>
          <p:nvPr/>
        </p:nvGrpSpPr>
        <p:grpSpPr>
          <a:xfrm>
            <a:off x="6424662" y="2676523"/>
            <a:ext cx="2107662" cy="1078798"/>
            <a:chOff x="7026501" y="4509120"/>
            <a:chExt cx="1499710" cy="1078798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BA13EFD-AC64-43B3-B4A0-2E9A31D39EC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HPSDR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33C234-091A-4B17-A5E7-F13A0E498AA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High Performance SDR project was started in October, 2005 by Phil Covington (N8VB)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E016844-1ACB-4B63-9E9A-2EAB0440C2E8}"/>
              </a:ext>
            </a:extLst>
          </p:cNvPr>
          <p:cNvGrpSpPr/>
          <p:nvPr/>
        </p:nvGrpSpPr>
        <p:grpSpPr>
          <a:xfrm>
            <a:off x="9478164" y="2676523"/>
            <a:ext cx="2107662" cy="709466"/>
            <a:chOff x="7026501" y="4509120"/>
            <a:chExt cx="1499710" cy="709466"/>
          </a:xfrm>
          <a:noFill/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450691-BA72-4594-9DCF-649DCA9F9CE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First SDR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96712B7-05DE-4CD0-9498-D15605644AD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Developed by Ulrich L. Rohde (N1UL) for the DoD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1F29C6-EC7E-4F38-9A51-D6BE9DB308AD}"/>
              </a:ext>
            </a:extLst>
          </p:cNvPr>
          <p:cNvGrpSpPr/>
          <p:nvPr/>
        </p:nvGrpSpPr>
        <p:grpSpPr>
          <a:xfrm>
            <a:off x="3371160" y="2676523"/>
            <a:ext cx="2107662" cy="1078798"/>
            <a:chOff x="7026501" y="4509120"/>
            <a:chExt cx="1499710" cy="1078798"/>
          </a:xfrm>
          <a:noFill/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F09001-6E6E-4B29-9D61-3249269BF98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First WebSDR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BC8030-E0C3-4599-B8D4-69CBC45B7B2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Pieter-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Tjerk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Boer (PA3FWM) created the first WebSDR at the University of Twente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BE9B69-8317-4035-BFA2-687B454275DC}"/>
              </a:ext>
            </a:extLst>
          </p:cNvPr>
          <p:cNvGrpSpPr/>
          <p:nvPr/>
        </p:nvGrpSpPr>
        <p:grpSpPr>
          <a:xfrm>
            <a:off x="6427105" y="5213798"/>
            <a:ext cx="2107662" cy="1263464"/>
            <a:chOff x="7026501" y="4509120"/>
            <a:chExt cx="1499710" cy="1263464"/>
          </a:xfrm>
          <a:noFill/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2C7E29-0E4E-441C-93C7-CCA142F6F11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OpenWebRX+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F620BB-33DB-4F01-98D7-5F32782BDAB8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Marat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Fayzullin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(no ham radio license) forked and massively extended OpenWebRX into OpenWebRX+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831DFA-1E06-495B-B49A-7BCFF5411F61}"/>
              </a:ext>
            </a:extLst>
          </p:cNvPr>
          <p:cNvGrpSpPr/>
          <p:nvPr/>
        </p:nvGrpSpPr>
        <p:grpSpPr>
          <a:xfrm>
            <a:off x="315215" y="5213798"/>
            <a:ext cx="2107662" cy="894132"/>
            <a:chOff x="7026501" y="4509120"/>
            <a:chExt cx="1499710" cy="894132"/>
          </a:xfrm>
          <a:noFill/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C50532-1FC3-4657-BF04-F1C2B35C04A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OpenWebRX started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FAED58-411B-4896-8283-B2EE71AEACB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András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Retzler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(HA7ILM) started OpenWebRX as his BSc thesis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9A6963-832B-4A19-98AD-04FD05BA65FA}"/>
              </a:ext>
            </a:extLst>
          </p:cNvPr>
          <p:cNvGrpSpPr/>
          <p:nvPr/>
        </p:nvGrpSpPr>
        <p:grpSpPr>
          <a:xfrm>
            <a:off x="295759" y="2676523"/>
            <a:ext cx="2107662" cy="1078798"/>
            <a:chOff x="7026501" y="4509120"/>
            <a:chExt cx="1499710" cy="1078798"/>
          </a:xfrm>
          <a:solidFill>
            <a:schemeClr val="bg1"/>
          </a:solidFill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01D2A4-E5A4-4F1F-B46C-BE426F6D746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RTL-SDR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B0025E4-55D6-47D8-B3E0-D5E9D6AEBBA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Eric Fry discovered that simple DVB-T dongles could be used as a full featured SDR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BAF2CA-557D-4748-BD30-EAD767507688}"/>
              </a:ext>
            </a:extLst>
          </p:cNvPr>
          <p:cNvGrpSpPr/>
          <p:nvPr/>
        </p:nvGrpSpPr>
        <p:grpSpPr>
          <a:xfrm>
            <a:off x="3371160" y="5213798"/>
            <a:ext cx="2107662" cy="1263464"/>
            <a:chOff x="7026501" y="4509120"/>
            <a:chExt cx="1499710" cy="1263464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E9878F3-0548-4C7C-9097-78077F2C25E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OpenWebRX revived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335C151-C34E-479D-9C94-B14FBA80E05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Jakob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Ketterl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(DD5JFK) took over the then stale owrx project and added lots of features and greatly improved SDR support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4E5B45B-0ED0-4110-86D0-8E142858C50A}"/>
              </a:ext>
            </a:extLst>
          </p:cNvPr>
          <p:cNvGrpSpPr/>
          <p:nvPr/>
        </p:nvGrpSpPr>
        <p:grpSpPr>
          <a:xfrm>
            <a:off x="9478164" y="5213787"/>
            <a:ext cx="2107662" cy="1517638"/>
            <a:chOff x="7026501" y="4509120"/>
            <a:chExt cx="1499710" cy="749186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A9A7228-48E8-4464-A085-14C51091CEC7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5828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OpenWebRX  1.2.2 and OpenWebRX+ 1.2.33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53E11A-9994-45F6-89D3-F49AAF5D23A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50138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Two owrx flavors are available for all relevant platforms (AMD64, arm, arm64) – packages and containers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C7BB652B-AEE4-D328-B6C9-88756FDA8EB3}"/>
              </a:ext>
            </a:extLst>
          </p:cNvPr>
          <p:cNvSpPr txBox="1"/>
          <p:nvPr/>
        </p:nvSpPr>
        <p:spPr>
          <a:xfrm rot="19753307">
            <a:off x="10286626" y="3974070"/>
            <a:ext cx="69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owrx</a:t>
            </a:r>
          </a:p>
        </p:txBody>
      </p:sp>
      <p:grpSp>
        <p:nvGrpSpPr>
          <p:cNvPr id="9" name="Group 34">
            <a:extLst>
              <a:ext uri="{FF2B5EF4-FFF2-40B4-BE49-F238E27FC236}">
                <a16:creationId xmlns:a16="http://schemas.microsoft.com/office/drawing/2014/main" id="{A24EEB90-70B8-3425-0355-6399AD33C901}"/>
              </a:ext>
            </a:extLst>
          </p:cNvPr>
          <p:cNvGrpSpPr/>
          <p:nvPr/>
        </p:nvGrpSpPr>
        <p:grpSpPr>
          <a:xfrm>
            <a:off x="10489057" y="4044948"/>
            <a:ext cx="1299325" cy="1065399"/>
            <a:chOff x="5236240" y="2093096"/>
            <a:chExt cx="2154752" cy="1766817"/>
          </a:xfrm>
        </p:grpSpPr>
        <p:sp>
          <p:nvSpPr>
            <p:cNvPr id="10" name="Freeform: Shape 35">
              <a:extLst>
                <a:ext uri="{FF2B5EF4-FFF2-40B4-BE49-F238E27FC236}">
                  <a16:creationId xmlns:a16="http://schemas.microsoft.com/office/drawing/2014/main" id="{C91C1923-9138-1AC7-C2D4-6220B004575C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solidFill>
              <a:schemeClr val="tx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36">
              <a:extLst>
                <a:ext uri="{FF2B5EF4-FFF2-40B4-BE49-F238E27FC236}">
                  <a16:creationId xmlns:a16="http://schemas.microsoft.com/office/drawing/2014/main" id="{41A7DF19-E336-0602-D619-42D430759D14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solidFill>
              <a:schemeClr val="bg1"/>
            </a:solidFill>
            <a:ln w="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9454DBB1-4438-604F-C109-CD53AE4FEB95}"/>
              </a:ext>
            </a:extLst>
          </p:cNvPr>
          <p:cNvSpPr txBox="1"/>
          <p:nvPr/>
        </p:nvSpPr>
        <p:spPr>
          <a:xfrm rot="19753307">
            <a:off x="10899840" y="4224275"/>
            <a:ext cx="69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owrx+</a:t>
            </a:r>
          </a:p>
        </p:txBody>
      </p:sp>
    </p:spTree>
    <p:extLst>
      <p:ext uri="{BB962C8B-B14F-4D97-AF65-F5344CB8AC3E}">
        <p14:creationId xmlns:p14="http://schemas.microsoft.com/office/powerpoint/2010/main" val="396194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8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Settings Gui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13945E-F654-4ECB-98EA-AD7983855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357140"/>
            <a:ext cx="5902000" cy="5229447"/>
          </a:xfrm>
          <a:prstGeom prst="rect">
            <a:avLst/>
          </a:prstGeom>
        </p:spPr>
      </p:pic>
      <p:grpSp>
        <p:nvGrpSpPr>
          <p:cNvPr id="12" name="그룹 6">
            <a:extLst>
              <a:ext uri="{FF2B5EF4-FFF2-40B4-BE49-F238E27FC236}">
                <a16:creationId xmlns:a16="http://schemas.microsoft.com/office/drawing/2014/main" id="{D8E58234-9C4B-42FA-B3DA-A3AE1589E65E}"/>
              </a:ext>
            </a:extLst>
          </p:cNvPr>
          <p:cNvGrpSpPr/>
          <p:nvPr/>
        </p:nvGrpSpPr>
        <p:grpSpPr>
          <a:xfrm>
            <a:off x="7353300" y="1280940"/>
            <a:ext cx="4446425" cy="1754326"/>
            <a:chOff x="7236289" y="2159174"/>
            <a:chExt cx="4145066" cy="17543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4EE866-BEB3-49B7-90D2-E6C75AAB00EB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OpenWebRX(+) has an integrated Web-based settings editor that enables easy configuration of station settings, SDR devices and profiles as well as decoding settings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CB1B24-ADC0-4B17-9C3B-78AD65C3C265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accent4"/>
                  </a:solidFill>
                </a:rPr>
                <a:t>Settings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701312-47A4-4293-8E77-03E13DA09B8B}"/>
                </a:ext>
              </a:extLst>
            </p:cNvPr>
            <p:cNvCxnSpPr>
              <a:cxnSpLocks/>
            </p:cNvCxnSpPr>
            <p:nvPr/>
          </p:nvCxnSpPr>
          <p:spPr>
            <a:xfrm>
              <a:off x="7236289" y="2436172"/>
              <a:ext cx="4145066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7782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OpenWebRX(+)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11400" y="5810007"/>
            <a:ext cx="121918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How to roll your own instance of OpenWebRX(+) </a:t>
            </a: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OpenWebRX(+) platform options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DC61A9-C04F-4671-B8D8-86744B395B7D}"/>
              </a:ext>
            </a:extLst>
          </p:cNvPr>
          <p:cNvGrpSpPr/>
          <p:nvPr/>
        </p:nvGrpSpPr>
        <p:grpSpPr>
          <a:xfrm>
            <a:off x="3741176" y="2237322"/>
            <a:ext cx="4709648" cy="3723835"/>
            <a:chOff x="2228055" y="1971102"/>
            <a:chExt cx="4575969" cy="3618138"/>
          </a:xfrm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27A1577B-1DF4-47FA-87F0-30DBCF738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FABD66-D134-4EF4-89EC-A6C2E27D48A6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C675D221-8905-40E2-8D19-8A1D86331146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Rounded Rectangle 13">
                <a:extLst>
                  <a:ext uri="{FF2B5EF4-FFF2-40B4-BE49-F238E27FC236}">
                    <a16:creationId xmlns:a16="http://schemas.microsoft.com/office/drawing/2014/main" id="{DFBA10B9-A7B7-4528-8BD0-B1D0DB106895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Chord 8">
                <a:extLst>
                  <a:ext uri="{FF2B5EF4-FFF2-40B4-BE49-F238E27FC236}">
                    <a16:creationId xmlns:a16="http://schemas.microsoft.com/office/drawing/2014/main" id="{2A9DD5CD-0E35-46BF-8856-D30D1C0A7717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9940D5AC-8F77-4C44-A4DD-DFA33C496F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59987A-96B3-401F-ABD0-E14D70DD8445}"/>
              </a:ext>
            </a:extLst>
          </p:cNvPr>
          <p:cNvGrpSpPr/>
          <p:nvPr/>
        </p:nvGrpSpPr>
        <p:grpSpPr>
          <a:xfrm>
            <a:off x="8743953" y="5114661"/>
            <a:ext cx="2654101" cy="1441265"/>
            <a:chOff x="-475010" y="1068012"/>
            <a:chExt cx="4241713" cy="14412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CADF53-26DF-429F-A603-452EA222A7BF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Docker container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7A7590-01D6-425C-8EDF-1D91784B8521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There are readily built Docker containers for both OpenWebRX and OpenWebRX+, usable on any kind of platform (PC, VM, SBC)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6B1666-9FF1-4BEE-8FA1-47F152762AE2}"/>
              </a:ext>
            </a:extLst>
          </p:cNvPr>
          <p:cNvSpPr/>
          <p:nvPr/>
        </p:nvSpPr>
        <p:spPr>
          <a:xfrm>
            <a:off x="9761526" y="4492292"/>
            <a:ext cx="622189" cy="622189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DD5D23-671C-42C2-997B-D59A6A3EABD2}"/>
              </a:ext>
            </a:extLst>
          </p:cNvPr>
          <p:cNvGrpSpPr/>
          <p:nvPr/>
        </p:nvGrpSpPr>
        <p:grpSpPr>
          <a:xfrm>
            <a:off x="830908" y="2431962"/>
            <a:ext cx="2654101" cy="1010378"/>
            <a:chOff x="-475010" y="1068012"/>
            <a:chExt cx="4241713" cy="10103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FA2FD5-E65E-455A-8C02-FD71BAD9E1E6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Standard PC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124835-ABEC-4B6D-9045-E6E8975C5BD6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Just use Linux (Debian, Ubuntu) and install OpenWebRX(+) packages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ECB972-3728-4D5F-86D9-BC249C1A86E4}"/>
              </a:ext>
            </a:extLst>
          </p:cNvPr>
          <p:cNvSpPr/>
          <p:nvPr/>
        </p:nvSpPr>
        <p:spPr>
          <a:xfrm>
            <a:off x="1856533" y="1729650"/>
            <a:ext cx="622189" cy="622189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D77BEB-2373-4390-A030-9EE778898979}"/>
              </a:ext>
            </a:extLst>
          </p:cNvPr>
          <p:cNvGrpSpPr/>
          <p:nvPr/>
        </p:nvGrpSpPr>
        <p:grpSpPr>
          <a:xfrm>
            <a:off x="840558" y="5123554"/>
            <a:ext cx="2654101" cy="1225821"/>
            <a:chOff x="-475010" y="1068012"/>
            <a:chExt cx="4241713" cy="12258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F8FC50-7602-4E81-A8C2-79165DE26F0A}"/>
                </a:ext>
              </a:extLst>
            </p:cNvPr>
            <p:cNvSpPr txBox="1"/>
            <p:nvPr/>
          </p:nvSpPr>
          <p:spPr>
            <a:xfrm>
              <a:off x="-475010" y="1068012"/>
              <a:ext cx="4241713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Virtual Machine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653B04-6DE6-4077-8B7C-C1327D34499C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Same as PC, just using a Linux virtual machine w/ SDRs by USB passthrough or network</a:t>
              </a:r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69EEF-801A-455C-8A33-8FE83526E3BE}"/>
              </a:ext>
            </a:extLst>
          </p:cNvPr>
          <p:cNvSpPr/>
          <p:nvPr/>
        </p:nvSpPr>
        <p:spPr>
          <a:xfrm>
            <a:off x="1858132" y="4501185"/>
            <a:ext cx="622189" cy="622189"/>
          </a:xfrm>
          <a:prstGeom prst="round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8E155EBA-C9CF-4FAE-9855-550DDD49744E}"/>
              </a:ext>
            </a:extLst>
          </p:cNvPr>
          <p:cNvSpPr/>
          <p:nvPr/>
        </p:nvSpPr>
        <p:spPr>
          <a:xfrm rot="20700000">
            <a:off x="1998970" y="4674796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Pie 2">
            <a:extLst>
              <a:ext uri="{FF2B5EF4-FFF2-40B4-BE49-F238E27FC236}">
                <a16:creationId xmlns:a16="http://schemas.microsoft.com/office/drawing/2014/main" id="{3A6B6CCC-8314-492C-8EAC-33CF7EABED14}"/>
              </a:ext>
            </a:extLst>
          </p:cNvPr>
          <p:cNvSpPr/>
          <p:nvPr/>
        </p:nvSpPr>
        <p:spPr>
          <a:xfrm>
            <a:off x="9910595" y="4637842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Donut 15">
            <a:extLst>
              <a:ext uri="{FF2B5EF4-FFF2-40B4-BE49-F238E27FC236}">
                <a16:creationId xmlns:a16="http://schemas.microsoft.com/office/drawing/2014/main" id="{E6E3BA17-300F-45EB-8378-EDBBC7BB6827}"/>
              </a:ext>
            </a:extLst>
          </p:cNvPr>
          <p:cNvSpPr/>
          <p:nvPr/>
        </p:nvSpPr>
        <p:spPr>
          <a:xfrm>
            <a:off x="1989423" y="1862712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0" name="Graphic 33">
            <a:extLst>
              <a:ext uri="{FF2B5EF4-FFF2-40B4-BE49-F238E27FC236}">
                <a16:creationId xmlns:a16="http://schemas.microsoft.com/office/drawing/2014/main" id="{309F74BD-CE85-4FE4-8810-1EDAB03B9F39}"/>
              </a:ext>
            </a:extLst>
          </p:cNvPr>
          <p:cNvGrpSpPr/>
          <p:nvPr/>
        </p:nvGrpSpPr>
        <p:grpSpPr>
          <a:xfrm>
            <a:off x="5396784" y="2909081"/>
            <a:ext cx="1364502" cy="1261798"/>
            <a:chOff x="7424910" y="2405641"/>
            <a:chExt cx="1771650" cy="1638300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B3C51B-C42C-4B78-B151-10459C597F2A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EC84B45-4EC3-45CD-8ED2-91999E0E067B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3" name="Group 9">
            <a:extLst>
              <a:ext uri="{FF2B5EF4-FFF2-40B4-BE49-F238E27FC236}">
                <a16:creationId xmlns:a16="http://schemas.microsoft.com/office/drawing/2014/main" id="{89EB62ED-E5C7-B23E-8B90-D3CCA2D8E2D7}"/>
              </a:ext>
            </a:extLst>
          </p:cNvPr>
          <p:cNvGrpSpPr/>
          <p:nvPr/>
        </p:nvGrpSpPr>
        <p:grpSpPr>
          <a:xfrm>
            <a:off x="8743953" y="2431962"/>
            <a:ext cx="2654101" cy="2026040"/>
            <a:chOff x="-475010" y="914124"/>
            <a:chExt cx="4241713" cy="2026040"/>
          </a:xfrm>
        </p:grpSpPr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F1AB891B-38DC-9481-0818-168B36137A8D}"/>
                </a:ext>
              </a:extLst>
            </p:cNvPr>
            <p:cNvSpPr txBox="1"/>
            <p:nvPr/>
          </p:nvSpPr>
          <p:spPr>
            <a:xfrm>
              <a:off x="-475010" y="914124"/>
              <a:ext cx="424171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Single Board Computer (SBC)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41E0B3D6-EC79-02FE-02A4-E76CFC0DBC05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SBCs like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RaspberryPi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or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OrangePi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can be used. There are readily built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RasPi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images for OpenWebRX and OpenWebRX+ for an easy, quick start</a:t>
              </a:r>
            </a:p>
          </p:txBody>
        </p:sp>
      </p:grpSp>
      <p:sp>
        <p:nvSpPr>
          <p:cNvPr id="36" name="Rectangle: Rounded Corners 12">
            <a:extLst>
              <a:ext uri="{FF2B5EF4-FFF2-40B4-BE49-F238E27FC236}">
                <a16:creationId xmlns:a16="http://schemas.microsoft.com/office/drawing/2014/main" id="{F3358A08-B72B-C655-68B2-3B394E1C6C35}"/>
              </a:ext>
            </a:extLst>
          </p:cNvPr>
          <p:cNvSpPr/>
          <p:nvPr/>
        </p:nvSpPr>
        <p:spPr>
          <a:xfrm>
            <a:off x="9761526" y="1862712"/>
            <a:ext cx="622189" cy="622189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370AF667-94EA-5C95-D47B-28C4B13F2C17}"/>
              </a:ext>
            </a:extLst>
          </p:cNvPr>
          <p:cNvSpPr/>
          <p:nvPr/>
        </p:nvSpPr>
        <p:spPr>
          <a:xfrm rot="2700000">
            <a:off x="9910667" y="1895806"/>
            <a:ext cx="323909" cy="55599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0324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6" grpId="0" animBg="1"/>
      <p:bldP spid="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7C28C1-C9F0-4A64-8C3C-1C619AF41925}"/>
              </a:ext>
            </a:extLst>
          </p:cNvPr>
          <p:cNvSpPr txBox="1"/>
          <p:nvPr/>
        </p:nvSpPr>
        <p:spPr>
          <a:xfrm>
            <a:off x="7969218" y="991650"/>
            <a:ext cx="3746766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Raspberry Pi 4B</a:t>
            </a:r>
            <a:endParaRPr lang="ko-KR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8BCC1-AAC2-4965-B26A-079D28DC3F72}"/>
              </a:ext>
            </a:extLst>
          </p:cNvPr>
          <p:cNvSpPr txBox="1"/>
          <p:nvPr/>
        </p:nvSpPr>
        <p:spPr>
          <a:xfrm>
            <a:off x="8298132" y="1788598"/>
            <a:ext cx="374676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cs typeface="Arial" pitchFamily="34" charset="0"/>
              </a:rPr>
              <a:t>As of Q4/2023, the gold-standard of single board computers</a:t>
            </a:r>
            <a:br>
              <a:rPr lang="en-US" altLang="ko-KR" sz="2000" dirty="0">
                <a:cs typeface="Arial" pitchFamily="34" charset="0"/>
              </a:rPr>
            </a:br>
            <a:endParaRPr lang="en-US" altLang="ko-KR" sz="20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Good starting point for OpenWebRX(+)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Ready built images are available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Powerful enough for 1-2 SDRs and a small amount of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priced at ~50,-€ incl. tax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cs typeface="Arial" pitchFamily="34" charset="0"/>
            </a:endParaRPr>
          </a:p>
          <a:p>
            <a:endParaRPr lang="en-US" altLang="ko-KR" sz="2000" dirty="0">
              <a:cs typeface="Arial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A453D9-BEC9-557E-0C3C-18BDBEBB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071"/>
            <a:ext cx="6745857" cy="67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038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7C28C1-C9F0-4A64-8C3C-1C619AF41925}"/>
              </a:ext>
            </a:extLst>
          </p:cNvPr>
          <p:cNvSpPr txBox="1"/>
          <p:nvPr/>
        </p:nvSpPr>
        <p:spPr>
          <a:xfrm>
            <a:off x="7969218" y="900707"/>
            <a:ext cx="3746766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ODROID N2(+)</a:t>
            </a:r>
            <a:endParaRPr lang="ko-KR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8BCC1-AAC2-4965-B26A-079D28DC3F72}"/>
              </a:ext>
            </a:extLst>
          </p:cNvPr>
          <p:cNvSpPr txBox="1"/>
          <p:nvPr/>
        </p:nvSpPr>
        <p:spPr>
          <a:xfrm>
            <a:off x="8260032" y="1686998"/>
            <a:ext cx="374676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cs typeface="Arial" pitchFamily="34" charset="0"/>
              </a:rPr>
              <a:t>As of Q4/2023, still one of the most powerful single board computers (though it was released 2019)</a:t>
            </a:r>
            <a:br>
              <a:rPr lang="en-US" altLang="ko-KR" sz="2000" dirty="0">
                <a:cs typeface="Arial" pitchFamily="34" charset="0"/>
              </a:rPr>
            </a:br>
            <a:endParaRPr lang="en-US" altLang="ko-KR" sz="20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No readily built image available, but docker ARM64 build can be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2 – 2.5 times the performance of Raspberry Pi 4B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priced at ~100,-€ incl. tax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cs typeface="Arial" pitchFamily="34" charset="0"/>
            </a:endParaRPr>
          </a:p>
          <a:p>
            <a:endParaRPr lang="en-US" altLang="ko-KR" sz="2000" dirty="0">
              <a:cs typeface="Arial" pitchFamily="34" charset="0"/>
            </a:endParaRPr>
          </a:p>
        </p:txBody>
      </p:sp>
      <p:pic>
        <p:nvPicPr>
          <p:cNvPr id="2050" name="Picture 2" descr="odroid-n2:hardware [ODROID Wiki]">
            <a:extLst>
              <a:ext uri="{FF2B5EF4-FFF2-40B4-BE49-F238E27FC236}">
                <a16:creationId xmlns:a16="http://schemas.microsoft.com/office/drawing/2014/main" id="{3FD82C08-B856-CB01-2293-1D63BFE68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86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446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7C28C1-C9F0-4A64-8C3C-1C619AF41925}"/>
              </a:ext>
            </a:extLst>
          </p:cNvPr>
          <p:cNvSpPr txBox="1"/>
          <p:nvPr/>
        </p:nvSpPr>
        <p:spPr>
          <a:xfrm>
            <a:off x="7969218" y="900707"/>
            <a:ext cx="3746766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Orange Pi 5</a:t>
            </a:r>
            <a:endParaRPr lang="ko-KR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8BCC1-AAC2-4965-B26A-079D28DC3F72}"/>
              </a:ext>
            </a:extLst>
          </p:cNvPr>
          <p:cNvSpPr txBox="1"/>
          <p:nvPr/>
        </p:nvSpPr>
        <p:spPr>
          <a:xfrm>
            <a:off x="8272732" y="1686998"/>
            <a:ext cx="378340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cs typeface="Arial" pitchFamily="34" charset="0"/>
              </a:rPr>
              <a:t>As of Q4/2023, one of the most powerful single board computers</a:t>
            </a:r>
            <a:br>
              <a:rPr lang="en-US" altLang="ko-KR" sz="2000" dirty="0">
                <a:cs typeface="Arial" pitchFamily="34" charset="0"/>
              </a:rPr>
            </a:br>
            <a:endParaRPr lang="en-US" altLang="ko-KR" sz="20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No readily built image available, but docker ARM64 build can be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2 – 2.5 times the power of </a:t>
            </a:r>
            <a:r>
              <a:rPr lang="en-US" altLang="ko-KR" sz="2000" dirty="0" err="1">
                <a:cs typeface="Arial" pitchFamily="34" charset="0"/>
              </a:rPr>
              <a:t>odroid</a:t>
            </a:r>
            <a:r>
              <a:rPr lang="en-US" altLang="ko-KR" sz="2000" dirty="0">
                <a:cs typeface="Arial" pitchFamily="34" charset="0"/>
              </a:rPr>
              <a:t> N2+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3.5 – 4 times the performance of </a:t>
            </a:r>
            <a:r>
              <a:rPr lang="en-US" altLang="ko-KR" sz="2000" dirty="0" err="1">
                <a:cs typeface="Arial" pitchFamily="34" charset="0"/>
              </a:rPr>
              <a:t>RasPi</a:t>
            </a:r>
            <a:r>
              <a:rPr lang="en-US" altLang="ko-KR" sz="2000" dirty="0">
                <a:cs typeface="Arial" pitchFamily="34" charset="0"/>
              </a:rPr>
              <a:t> 4B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Even more powerful that brand-new </a:t>
            </a:r>
            <a:r>
              <a:rPr lang="en-US" altLang="ko-KR" sz="2000" dirty="0" err="1">
                <a:cs typeface="Arial" pitchFamily="34" charset="0"/>
              </a:rPr>
              <a:t>RasPi</a:t>
            </a:r>
            <a:r>
              <a:rPr lang="en-US" altLang="ko-KR" sz="2000" dirty="0">
                <a:cs typeface="Arial" pitchFamily="34" charset="0"/>
              </a:rPr>
              <a:t> 5 (no details yet)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priced at ~100,-€ + tax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cs typeface="Arial" pitchFamily="34" charset="0"/>
            </a:endParaRPr>
          </a:p>
          <a:p>
            <a:endParaRPr lang="en-US" altLang="ko-KR" sz="2000" dirty="0">
              <a:cs typeface="Arial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13E502-7E59-15B1-43FA-704F0EA8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4" y="204337"/>
            <a:ext cx="6468378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7C28C1-C9F0-4A64-8C3C-1C619AF41925}"/>
              </a:ext>
            </a:extLst>
          </p:cNvPr>
          <p:cNvSpPr txBox="1"/>
          <p:nvPr/>
        </p:nvSpPr>
        <p:spPr>
          <a:xfrm>
            <a:off x="7969218" y="900707"/>
            <a:ext cx="3746766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Raspberry Pi 5</a:t>
            </a:r>
            <a:endParaRPr lang="ko-KR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8BCC1-AAC2-4965-B26A-079D28DC3F72}"/>
              </a:ext>
            </a:extLst>
          </p:cNvPr>
          <p:cNvSpPr txBox="1"/>
          <p:nvPr/>
        </p:nvSpPr>
        <p:spPr>
          <a:xfrm>
            <a:off x="8412432" y="1699698"/>
            <a:ext cx="35382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cs typeface="Arial" pitchFamily="34" charset="0"/>
              </a:rPr>
              <a:t>RTM Q4/2023, the gold standard in single board computers is getting a massive upgrade</a:t>
            </a:r>
            <a:br>
              <a:rPr lang="en-US" altLang="ko-KR" sz="2000" dirty="0">
                <a:cs typeface="Arial" pitchFamily="34" charset="0"/>
              </a:rPr>
            </a:br>
            <a:endParaRPr lang="en-US" altLang="ko-KR" sz="20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Perfect starting point for OpenWebRX(+)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Ready built images are available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Performance should at level of ODROID N2+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priced at ~80,-€ incl. tax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cs typeface="Arial" pitchFamily="34" charset="0"/>
            </a:endParaRPr>
          </a:p>
          <a:p>
            <a:endParaRPr lang="en-US" altLang="ko-KR" sz="2000" dirty="0">
              <a:cs typeface="Arial" pitchFamily="34" charset="0"/>
            </a:endParaRPr>
          </a:p>
        </p:txBody>
      </p:sp>
      <p:pic>
        <p:nvPicPr>
          <p:cNvPr id="3076" name="Picture 4" descr="Whats new">
            <a:extLst>
              <a:ext uri="{FF2B5EF4-FFF2-40B4-BE49-F238E27FC236}">
                <a16:creationId xmlns:a16="http://schemas.microsoft.com/office/drawing/2014/main" id="{BB556592-9EA4-690D-6130-668A3063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6" y="1053107"/>
            <a:ext cx="7902222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515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F52818-D4C7-3160-188A-5CB1BD1FA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RaspberryPi</a:t>
            </a:r>
            <a:r>
              <a:rPr lang="de-DE" dirty="0"/>
              <a:t> </a:t>
            </a:r>
            <a:r>
              <a:rPr lang="de-DE" dirty="0" err="1"/>
              <a:t>install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8865F4-D1BB-82AA-2677-2C9F33EC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1721024"/>
            <a:ext cx="6573167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47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F52818-D4C7-3160-188A-5CB1BD1FA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Package </a:t>
            </a:r>
            <a:r>
              <a:rPr lang="de-DE" dirty="0" err="1"/>
              <a:t>install</a:t>
            </a:r>
            <a:endParaRPr lang="de-DE" dirty="0"/>
          </a:p>
        </p:txBody>
      </p:sp>
      <p:grpSp>
        <p:nvGrpSpPr>
          <p:cNvPr id="2" name="그룹 3">
            <a:extLst>
              <a:ext uri="{FF2B5EF4-FFF2-40B4-BE49-F238E27FC236}">
                <a16:creationId xmlns:a16="http://schemas.microsoft.com/office/drawing/2014/main" id="{8B0127AC-5D38-EFC0-C837-776B55B8A8DF}"/>
              </a:ext>
            </a:extLst>
          </p:cNvPr>
          <p:cNvGrpSpPr/>
          <p:nvPr/>
        </p:nvGrpSpPr>
        <p:grpSpPr>
          <a:xfrm>
            <a:off x="0" y="1379048"/>
            <a:ext cx="9076283" cy="1311897"/>
            <a:chOff x="8016761" y="1260024"/>
            <a:chExt cx="2979138" cy="1311897"/>
          </a:xfrm>
        </p:grpSpPr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30E80672-5DA1-5898-FD96-0247FC436062}"/>
                </a:ext>
              </a:extLst>
            </p:cNvPr>
            <p:cNvSpPr txBox="1"/>
            <p:nvPr/>
          </p:nvSpPr>
          <p:spPr>
            <a:xfrm>
              <a:off x="8016761" y="1987146"/>
              <a:ext cx="2925465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08AA401C-1BDF-9716-45A9-F7A9B3A8E216}"/>
                </a:ext>
              </a:extLst>
            </p:cNvPr>
            <p:cNvSpPr txBox="1"/>
            <p:nvPr/>
          </p:nvSpPr>
          <p:spPr>
            <a:xfrm>
              <a:off x="8070434" y="1260024"/>
              <a:ext cx="2925465" cy="93871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Manual installation via packages (as root)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E5CB649A-6A5C-F90C-F57C-7DE82C7DF202}"/>
              </a:ext>
            </a:extLst>
          </p:cNvPr>
          <p:cNvSpPr txBox="1"/>
          <p:nvPr/>
        </p:nvSpPr>
        <p:spPr>
          <a:xfrm>
            <a:off x="137421" y="2321613"/>
            <a:ext cx="119454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wget</a:t>
            </a:r>
            <a:r>
              <a:rPr lang="de-DE" sz="1400" dirty="0"/>
              <a:t> -O - https://luarvique.github.io/ppa/openwebrx-plus.gpg | </a:t>
            </a:r>
            <a:r>
              <a:rPr lang="de-DE" sz="1400" dirty="0" err="1"/>
              <a:t>gpg</a:t>
            </a:r>
            <a:r>
              <a:rPr lang="de-DE" sz="1400" dirty="0"/>
              <a:t> --</a:t>
            </a:r>
            <a:r>
              <a:rPr lang="de-DE" sz="1400" dirty="0" err="1"/>
              <a:t>dearmor</a:t>
            </a:r>
            <a:r>
              <a:rPr lang="de-DE" sz="1400" dirty="0"/>
              <a:t> -o /</a:t>
            </a:r>
            <a:r>
              <a:rPr lang="de-DE" sz="1400" dirty="0" err="1"/>
              <a:t>etc</a:t>
            </a:r>
            <a:r>
              <a:rPr lang="de-DE" sz="1400" dirty="0"/>
              <a:t>/</a:t>
            </a:r>
            <a:r>
              <a:rPr lang="de-DE" sz="1400" dirty="0" err="1"/>
              <a:t>apt</a:t>
            </a:r>
            <a:r>
              <a:rPr lang="de-DE" sz="1400" dirty="0"/>
              <a:t>/</a:t>
            </a:r>
            <a:r>
              <a:rPr lang="de-DE" sz="1400" dirty="0" err="1"/>
              <a:t>trusted.gpg.d</a:t>
            </a:r>
            <a:r>
              <a:rPr lang="de-DE" sz="1400" dirty="0"/>
              <a:t>/</a:t>
            </a:r>
            <a:r>
              <a:rPr lang="de-DE" sz="1400" dirty="0" err="1"/>
              <a:t>openwebrx-plus.gpg</a:t>
            </a:r>
            <a:endParaRPr lang="de-DE" sz="1400" dirty="0"/>
          </a:p>
          <a:p>
            <a:r>
              <a:rPr lang="de-DE" sz="1400" dirty="0"/>
              <a:t>echo "</a:t>
            </a:r>
            <a:r>
              <a:rPr lang="de-DE" sz="1400" dirty="0" err="1"/>
              <a:t>deb</a:t>
            </a:r>
            <a:r>
              <a:rPr lang="de-DE" sz="1400" dirty="0"/>
              <a:t> [</a:t>
            </a:r>
            <a:r>
              <a:rPr lang="de-DE" sz="1400" dirty="0" err="1"/>
              <a:t>signed-by</a:t>
            </a:r>
            <a:r>
              <a:rPr lang="de-DE" sz="1400" dirty="0"/>
              <a:t>=/</a:t>
            </a:r>
            <a:r>
              <a:rPr lang="de-DE" sz="1400" dirty="0" err="1"/>
              <a:t>etc</a:t>
            </a:r>
            <a:r>
              <a:rPr lang="de-DE" sz="1400" dirty="0"/>
              <a:t>/</a:t>
            </a:r>
            <a:r>
              <a:rPr lang="de-DE" sz="1400" dirty="0" err="1"/>
              <a:t>apt</a:t>
            </a:r>
            <a:r>
              <a:rPr lang="de-DE" sz="1400" dirty="0"/>
              <a:t>/</a:t>
            </a:r>
            <a:r>
              <a:rPr lang="de-DE" sz="1400" dirty="0" err="1"/>
              <a:t>trusted.gpg.d</a:t>
            </a:r>
            <a:r>
              <a:rPr lang="de-DE" sz="1400" dirty="0"/>
              <a:t>/</a:t>
            </a:r>
            <a:r>
              <a:rPr lang="de-DE" sz="1400" dirty="0" err="1"/>
              <a:t>openwebrx-plus.gpg</a:t>
            </a:r>
            <a:r>
              <a:rPr lang="de-DE" sz="1400" dirty="0"/>
              <a:t>] https://luarvique.github.io/ppa/ubuntu ./" &gt; /</a:t>
            </a:r>
            <a:r>
              <a:rPr lang="de-DE" sz="1400" dirty="0" err="1"/>
              <a:t>etc</a:t>
            </a:r>
            <a:r>
              <a:rPr lang="de-DE" sz="1400" dirty="0"/>
              <a:t>/</a:t>
            </a:r>
            <a:r>
              <a:rPr lang="de-DE" sz="1400" dirty="0" err="1"/>
              <a:t>apt</a:t>
            </a:r>
            <a:r>
              <a:rPr lang="de-DE" sz="1400" dirty="0"/>
              <a:t>/</a:t>
            </a:r>
            <a:r>
              <a:rPr lang="de-DE" sz="1400" dirty="0" err="1"/>
              <a:t>sources.list.d</a:t>
            </a:r>
            <a:r>
              <a:rPr lang="de-DE" sz="1400" dirty="0"/>
              <a:t>/</a:t>
            </a:r>
            <a:r>
              <a:rPr lang="de-DE" sz="1400" dirty="0" err="1"/>
              <a:t>openwebrx-plus.list</a:t>
            </a:r>
            <a:endParaRPr lang="de-DE" sz="1400" dirty="0"/>
          </a:p>
          <a:p>
            <a:r>
              <a:rPr lang="de-DE" sz="1400" dirty="0" err="1"/>
              <a:t>apt</a:t>
            </a:r>
            <a:r>
              <a:rPr lang="de-DE" sz="1400" dirty="0"/>
              <a:t> update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BB0712-45D4-CA27-F056-17362B2CDBEA}"/>
              </a:ext>
            </a:extLst>
          </p:cNvPr>
          <p:cNvSpPr txBox="1"/>
          <p:nvPr/>
        </p:nvSpPr>
        <p:spPr>
          <a:xfrm>
            <a:off x="137421" y="3132040"/>
            <a:ext cx="119454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wget</a:t>
            </a:r>
            <a:r>
              <a:rPr lang="de-DE" sz="1400" dirty="0"/>
              <a:t> -O - https://repo.openwebrx.de/debian/key.gpg.txt | </a:t>
            </a:r>
            <a:r>
              <a:rPr lang="de-DE" sz="1400" dirty="0" err="1"/>
              <a:t>gpg</a:t>
            </a:r>
            <a:r>
              <a:rPr lang="de-DE" sz="1400" dirty="0"/>
              <a:t> --</a:t>
            </a:r>
            <a:r>
              <a:rPr lang="de-DE" sz="1400" dirty="0" err="1"/>
              <a:t>dearmor</a:t>
            </a:r>
            <a:r>
              <a:rPr lang="de-DE" sz="1400" dirty="0"/>
              <a:t> -o /</a:t>
            </a:r>
            <a:r>
              <a:rPr lang="de-DE" sz="1400" dirty="0" err="1"/>
              <a:t>usr</a:t>
            </a:r>
            <a:r>
              <a:rPr lang="de-DE" sz="1400" dirty="0"/>
              <a:t>/</a:t>
            </a:r>
            <a:r>
              <a:rPr lang="de-DE" sz="1400" dirty="0" err="1"/>
              <a:t>share</a:t>
            </a:r>
            <a:r>
              <a:rPr lang="de-DE" sz="1400" dirty="0"/>
              <a:t>/</a:t>
            </a:r>
            <a:r>
              <a:rPr lang="de-DE" sz="1400" dirty="0" err="1"/>
              <a:t>keyrings</a:t>
            </a:r>
            <a:r>
              <a:rPr lang="de-DE" sz="1400" dirty="0"/>
              <a:t>/</a:t>
            </a:r>
            <a:r>
              <a:rPr lang="de-DE" sz="1400" dirty="0" err="1"/>
              <a:t>openwebrx.gpg</a:t>
            </a:r>
            <a:endParaRPr lang="de-DE" sz="1400" dirty="0"/>
          </a:p>
          <a:p>
            <a:r>
              <a:rPr lang="de-DE" sz="1400" dirty="0"/>
              <a:t>echo "</a:t>
            </a:r>
            <a:r>
              <a:rPr lang="de-DE" sz="1400" dirty="0" err="1"/>
              <a:t>deb</a:t>
            </a:r>
            <a:r>
              <a:rPr lang="de-DE" sz="1400" dirty="0"/>
              <a:t> [</a:t>
            </a:r>
            <a:r>
              <a:rPr lang="de-DE" sz="1400" dirty="0" err="1"/>
              <a:t>signed-by</a:t>
            </a:r>
            <a:r>
              <a:rPr lang="de-DE" sz="1400" dirty="0"/>
              <a:t>=/</a:t>
            </a:r>
            <a:r>
              <a:rPr lang="de-DE" sz="1400" dirty="0" err="1"/>
              <a:t>usr</a:t>
            </a:r>
            <a:r>
              <a:rPr lang="de-DE" sz="1400" dirty="0"/>
              <a:t>/</a:t>
            </a:r>
            <a:r>
              <a:rPr lang="de-DE" sz="1400" dirty="0" err="1"/>
              <a:t>share</a:t>
            </a:r>
            <a:r>
              <a:rPr lang="de-DE" sz="1400" dirty="0"/>
              <a:t>/</a:t>
            </a:r>
            <a:r>
              <a:rPr lang="de-DE" sz="1400" dirty="0" err="1"/>
              <a:t>keyrings</a:t>
            </a:r>
            <a:r>
              <a:rPr lang="de-DE" sz="1400" dirty="0"/>
              <a:t>/</a:t>
            </a:r>
            <a:r>
              <a:rPr lang="de-DE" sz="1400" dirty="0" err="1"/>
              <a:t>openwebrx.gpg</a:t>
            </a:r>
            <a:r>
              <a:rPr lang="de-DE" sz="1400" dirty="0"/>
              <a:t>] https://repo.openwebrx.de/ubuntu/ </a:t>
            </a:r>
            <a:r>
              <a:rPr lang="de-DE" sz="1400" dirty="0" err="1"/>
              <a:t>jammy</a:t>
            </a:r>
            <a:r>
              <a:rPr lang="de-DE" sz="1400" dirty="0"/>
              <a:t> </a:t>
            </a:r>
            <a:r>
              <a:rPr lang="de-DE" sz="1400" dirty="0" err="1"/>
              <a:t>main</a:t>
            </a:r>
            <a:r>
              <a:rPr lang="de-DE" sz="1400" dirty="0"/>
              <a:t>" &gt; /</a:t>
            </a:r>
            <a:r>
              <a:rPr lang="de-DE" sz="1400" dirty="0" err="1"/>
              <a:t>etc</a:t>
            </a:r>
            <a:r>
              <a:rPr lang="de-DE" sz="1400" dirty="0"/>
              <a:t>/</a:t>
            </a:r>
            <a:r>
              <a:rPr lang="de-DE" sz="1400" dirty="0" err="1"/>
              <a:t>apt</a:t>
            </a:r>
            <a:r>
              <a:rPr lang="de-DE" sz="1400" dirty="0"/>
              <a:t>/</a:t>
            </a:r>
            <a:r>
              <a:rPr lang="de-DE" sz="1400" dirty="0" err="1"/>
              <a:t>sources.list.d</a:t>
            </a:r>
            <a:r>
              <a:rPr lang="de-DE" sz="1400" dirty="0"/>
              <a:t>/</a:t>
            </a:r>
            <a:r>
              <a:rPr lang="de-DE" sz="1400" dirty="0" err="1"/>
              <a:t>openwebrx.list</a:t>
            </a:r>
            <a:endParaRPr lang="de-DE" sz="1400" dirty="0"/>
          </a:p>
          <a:p>
            <a:r>
              <a:rPr lang="de-DE" sz="1400" dirty="0" err="1"/>
              <a:t>apt</a:t>
            </a:r>
            <a:r>
              <a:rPr lang="de-DE" sz="1400" dirty="0"/>
              <a:t> update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A68C146-3493-776B-FAD2-3D8F549495D9}"/>
              </a:ext>
            </a:extLst>
          </p:cNvPr>
          <p:cNvSpPr txBox="1"/>
          <p:nvPr/>
        </p:nvSpPr>
        <p:spPr>
          <a:xfrm>
            <a:off x="137421" y="3942467"/>
            <a:ext cx="11945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/>
              <a:t>apt install openwebrx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6805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F52818-D4C7-3160-188A-5CB1BD1FA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install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37766D-0F4E-9A48-A2A3-F1B50BAA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7" y="1325217"/>
            <a:ext cx="9465591" cy="51532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33F2254-7186-BD4F-60B3-4A8C8166B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31" y="1325217"/>
            <a:ext cx="7843868" cy="31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WebSDR by PA3FWM</a:t>
            </a:r>
          </a:p>
        </p:txBody>
      </p:sp>
      <p:pic>
        <p:nvPicPr>
          <p:cNvPr id="7" name="Google Shape;137;p4">
            <a:extLst>
              <a:ext uri="{FF2B5EF4-FFF2-40B4-BE49-F238E27FC236}">
                <a16:creationId xmlns:a16="http://schemas.microsoft.com/office/drawing/2014/main" id="{11FB367B-F4B3-D70F-69FC-ACD9D71A70B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6590"/>
          <a:stretch/>
        </p:blipFill>
        <p:spPr>
          <a:xfrm>
            <a:off x="1538126" y="1413452"/>
            <a:ext cx="9144001" cy="5257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0623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50469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OpenWebRX+ Demo</a:t>
            </a:r>
          </a:p>
        </p:txBody>
      </p:sp>
    </p:spTree>
    <p:extLst>
      <p:ext uri="{BB962C8B-B14F-4D97-AF65-F5344CB8AC3E}">
        <p14:creationId xmlns:p14="http://schemas.microsoft.com/office/powerpoint/2010/main" val="3761111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OpenWebRX(+) Links</a:t>
            </a:r>
          </a:p>
        </p:txBody>
      </p:sp>
      <p:sp>
        <p:nvSpPr>
          <p:cNvPr id="3" name="Right Arrow 1">
            <a:extLst>
              <a:ext uri="{FF2B5EF4-FFF2-40B4-BE49-F238E27FC236}">
                <a16:creationId xmlns:a16="http://schemas.microsoft.com/office/drawing/2014/main" id="{1583E3EF-AC8C-4B3B-9A5D-C3632CEC9A87}"/>
              </a:ext>
            </a:extLst>
          </p:cNvPr>
          <p:cNvSpPr/>
          <p:nvPr/>
        </p:nvSpPr>
        <p:spPr>
          <a:xfrm rot="13800000">
            <a:off x="4455814" y="2147548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96EB67E0-4F0F-4181-8017-FB3C4EEF455F}"/>
              </a:ext>
            </a:extLst>
          </p:cNvPr>
          <p:cNvSpPr/>
          <p:nvPr/>
        </p:nvSpPr>
        <p:spPr>
          <a:xfrm rot="19200000">
            <a:off x="5739793" y="3134144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6">
            <a:extLst>
              <a:ext uri="{FF2B5EF4-FFF2-40B4-BE49-F238E27FC236}">
                <a16:creationId xmlns:a16="http://schemas.microsoft.com/office/drawing/2014/main" id="{A7BA3CE8-E2AD-4975-A836-7FDE5A5D60DC}"/>
              </a:ext>
            </a:extLst>
          </p:cNvPr>
          <p:cNvSpPr/>
          <p:nvPr/>
        </p:nvSpPr>
        <p:spPr>
          <a:xfrm rot="13800000">
            <a:off x="4455814" y="3930358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7">
            <a:extLst>
              <a:ext uri="{FF2B5EF4-FFF2-40B4-BE49-F238E27FC236}">
                <a16:creationId xmlns:a16="http://schemas.microsoft.com/office/drawing/2014/main" id="{B720C95D-BB22-4AAE-9E0F-4283E57E0637}"/>
              </a:ext>
            </a:extLst>
          </p:cNvPr>
          <p:cNvSpPr/>
          <p:nvPr/>
        </p:nvSpPr>
        <p:spPr>
          <a:xfrm rot="19200000">
            <a:off x="5739793" y="4894136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357B7-0A98-4EBA-87A9-5C6A8C9B4F85}"/>
              </a:ext>
            </a:extLst>
          </p:cNvPr>
          <p:cNvSpPr txBox="1"/>
          <p:nvPr/>
        </p:nvSpPr>
        <p:spPr>
          <a:xfrm rot="3000000">
            <a:off x="4784147" y="2522250"/>
            <a:ext cx="142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Project Websites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7C4D9-ED90-45C5-A609-A318AF28D68C}"/>
              </a:ext>
            </a:extLst>
          </p:cNvPr>
          <p:cNvSpPr txBox="1"/>
          <p:nvPr/>
        </p:nvSpPr>
        <p:spPr>
          <a:xfrm rot="3000000">
            <a:off x="4784147" y="4412781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SDRs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CD254-0134-40EA-B5FC-C502AE80D908}"/>
              </a:ext>
            </a:extLst>
          </p:cNvPr>
          <p:cNvSpPr txBox="1"/>
          <p:nvPr/>
        </p:nvSpPr>
        <p:spPr>
          <a:xfrm rot="19200000">
            <a:off x="5883269" y="3656327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Receiver Lists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22883-D3BA-4B15-A991-9509AE928FBA}"/>
              </a:ext>
            </a:extLst>
          </p:cNvPr>
          <p:cNvSpPr txBox="1"/>
          <p:nvPr/>
        </p:nvSpPr>
        <p:spPr>
          <a:xfrm rot="19200000">
            <a:off x="5871119" y="5389426"/>
            <a:ext cx="1422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Community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11" name="그룹 14">
            <a:extLst>
              <a:ext uri="{FF2B5EF4-FFF2-40B4-BE49-F238E27FC236}">
                <a16:creationId xmlns:a16="http://schemas.microsoft.com/office/drawing/2014/main" id="{459EC753-86B8-42D1-B962-57E6EE4D087A}"/>
              </a:ext>
            </a:extLst>
          </p:cNvPr>
          <p:cNvGrpSpPr/>
          <p:nvPr/>
        </p:nvGrpSpPr>
        <p:grpSpPr>
          <a:xfrm>
            <a:off x="8246674" y="2863653"/>
            <a:ext cx="3571515" cy="1498908"/>
            <a:chOff x="7905802" y="3101777"/>
            <a:chExt cx="2338164" cy="14989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627E85-30D6-4402-AEE3-FF3C5D2B3A19}"/>
                </a:ext>
              </a:extLst>
            </p:cNvPr>
            <p:cNvSpPr txBox="1"/>
            <p:nvPr/>
          </p:nvSpPr>
          <p:spPr>
            <a:xfrm>
              <a:off x="7905802" y="3101777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Calibri" pitchFamily="34" charset="0"/>
                </a:rPr>
                <a:t>How to find public </a:t>
              </a:r>
              <a:r>
                <a:rPr lang="en-US" altLang="ko-KR" sz="1200" b="1" dirty="0" err="1">
                  <a:solidFill>
                    <a:schemeClr val="accent3"/>
                  </a:solidFill>
                  <a:cs typeface="Calibri" pitchFamily="34" charset="0"/>
                </a:rPr>
                <a:t>WebSDRs</a:t>
              </a:r>
              <a:endParaRPr lang="ko-KR" altLang="en-US" sz="12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0B4C77-A65C-42F8-84F8-1050538A7343}"/>
                </a:ext>
              </a:extLst>
            </p:cNvPr>
            <p:cNvSpPr txBox="1"/>
            <p:nvPr/>
          </p:nvSpPr>
          <p:spPr>
            <a:xfrm>
              <a:off x="7905802" y="3400356"/>
              <a:ext cx="23381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Receiverbook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200" dirty="0">
                  <a:cs typeface="Arial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https://www.receiverbook.de/</a:t>
              </a:r>
              <a:endParaRPr lang="en-US" altLang="ko-KR" sz="1200" dirty="0">
                <a:cs typeface="Arial" pitchFamily="34" charset="0"/>
              </a:endParaRPr>
            </a:p>
            <a:p>
              <a:r>
                <a:rPr lang="en-US" altLang="ko-KR" sz="1200" dirty="0">
                  <a:cs typeface="Arial" pitchFamily="34" charset="0"/>
                </a:rPr>
                <a:t>Public </a:t>
              </a:r>
              <a:r>
                <a:rPr lang="en-US" altLang="ko-KR" sz="1200" dirty="0" err="1">
                  <a:cs typeface="Arial" pitchFamily="34" charset="0"/>
                </a:rPr>
                <a:t>KiwiSDRs</a:t>
              </a:r>
              <a:r>
                <a:rPr lang="en-US" altLang="ko-KR" sz="1200" dirty="0">
                  <a:cs typeface="Arial" pitchFamily="34" charset="0"/>
                </a:rPr>
                <a:t>: </a:t>
              </a:r>
              <a:br>
                <a:rPr lang="en-US" altLang="ko-KR" sz="1200" dirty="0">
                  <a:cs typeface="Arial" pitchFamily="34" charset="0"/>
                </a:rPr>
              </a:br>
              <a:r>
                <a:rPr lang="en-US" altLang="ko-KR" sz="1200" dirty="0"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http://kiwisdr.com/public/</a:t>
              </a:r>
              <a:endParaRPr lang="en-US" altLang="ko-KR" sz="1200" dirty="0">
                <a:cs typeface="Arial" pitchFamily="34" charset="0"/>
              </a:endParaRPr>
            </a:p>
            <a:p>
              <a:r>
                <a:rPr lang="en-US" altLang="ko-KR" sz="1200" dirty="0">
                  <a:cs typeface="Arial" pitchFamily="34" charset="0"/>
                </a:rPr>
                <a:t>Public </a:t>
              </a:r>
              <a:r>
                <a:rPr lang="en-US" altLang="ko-KR" sz="1200" dirty="0" err="1">
                  <a:cs typeface="Arial" pitchFamily="34" charset="0"/>
                </a:rPr>
                <a:t>WebSDRs</a:t>
              </a:r>
              <a:endParaRPr lang="en-US" altLang="ko-KR" sz="1200" dirty="0">
                <a:cs typeface="Arial" pitchFamily="34" charset="0"/>
              </a:endParaRPr>
            </a:p>
            <a:p>
              <a:r>
                <a:rPr lang="en-US" altLang="ko-KR" sz="1200" dirty="0">
                  <a:cs typeface="Arial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http://websdr.org/</a:t>
              </a: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14" name="그룹 17">
            <a:extLst>
              <a:ext uri="{FF2B5EF4-FFF2-40B4-BE49-F238E27FC236}">
                <a16:creationId xmlns:a16="http://schemas.microsoft.com/office/drawing/2014/main" id="{7E64AC97-CA16-4F4B-9699-01D77F7E862C}"/>
              </a:ext>
            </a:extLst>
          </p:cNvPr>
          <p:cNvGrpSpPr/>
          <p:nvPr/>
        </p:nvGrpSpPr>
        <p:grpSpPr>
          <a:xfrm>
            <a:off x="8246674" y="4656419"/>
            <a:ext cx="3778549" cy="1129576"/>
            <a:chOff x="7886752" y="4894543"/>
            <a:chExt cx="2338164" cy="11295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9A287-309C-493F-8897-B4D89717ECFC}"/>
                </a:ext>
              </a:extLst>
            </p:cNvPr>
            <p:cNvSpPr txBox="1"/>
            <p:nvPr/>
          </p:nvSpPr>
          <p:spPr>
            <a:xfrm>
              <a:off x="7886752" y="4894543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Calibri" pitchFamily="34" charset="0"/>
                </a:rPr>
                <a:t>Contact authors and other OpenWebRX users</a:t>
              </a:r>
              <a:endParaRPr lang="ko-KR" altLang="en-US" sz="1200" b="1" dirty="0">
                <a:solidFill>
                  <a:schemeClr val="accent1"/>
                </a:solidFill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098D58-7FCF-4A94-B5AA-02E5699A9904}"/>
                </a:ext>
              </a:extLst>
            </p:cNvPr>
            <p:cNvSpPr txBox="1"/>
            <p:nvPr/>
          </p:nvSpPr>
          <p:spPr>
            <a:xfrm>
              <a:off x="7886752" y="5193122"/>
              <a:ext cx="23381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OpenWebRX Group: 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200" dirty="0">
                  <a:cs typeface="Arial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https://groups.io/g/openwebrx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OpenWebRX(+) Telegram chat: 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200" dirty="0">
                  <a:cs typeface="Arial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https://t.me/openwebrx_chat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17" name="그룹 15">
            <a:extLst>
              <a:ext uri="{FF2B5EF4-FFF2-40B4-BE49-F238E27FC236}">
                <a16:creationId xmlns:a16="http://schemas.microsoft.com/office/drawing/2014/main" id="{CEE704BB-36C2-45F8-88BC-BFB6DFBA3A54}"/>
              </a:ext>
            </a:extLst>
          </p:cNvPr>
          <p:cNvGrpSpPr/>
          <p:nvPr/>
        </p:nvGrpSpPr>
        <p:grpSpPr>
          <a:xfrm>
            <a:off x="232913" y="1887665"/>
            <a:ext cx="3706473" cy="1314242"/>
            <a:chOff x="2107062" y="2174433"/>
            <a:chExt cx="2338164" cy="13142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40AB7C-A8A4-49E0-AD1D-9A0AA6ED829A}"/>
                </a:ext>
              </a:extLst>
            </p:cNvPr>
            <p:cNvSpPr txBox="1"/>
            <p:nvPr/>
          </p:nvSpPr>
          <p:spPr>
            <a:xfrm>
              <a:off x="2107062" y="2174433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Calibri" pitchFamily="34" charset="0"/>
                </a:rPr>
                <a:t>Central source of information</a:t>
              </a:r>
              <a:endParaRPr lang="ko-KR" altLang="en-US" sz="1200" b="1" dirty="0">
                <a:solidFill>
                  <a:schemeClr val="accent4"/>
                </a:solidFill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B4274E-8747-4CA1-B488-FE7A14D0AEF8}"/>
                </a:ext>
              </a:extLst>
            </p:cNvPr>
            <p:cNvSpPr txBox="1"/>
            <p:nvPr/>
          </p:nvSpPr>
          <p:spPr>
            <a:xfrm>
              <a:off x="2116897" y="2473012"/>
              <a:ext cx="23283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OpenWebRX: </a:t>
              </a:r>
            </a:p>
            <a:p>
              <a:pPr algn="r"/>
              <a:r>
                <a:rPr lang="en-US" altLang="ko-KR" sz="1200" dirty="0">
                  <a:cs typeface="Arial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https://openwebrx.de/</a:t>
              </a:r>
              <a:endParaRPr lang="en-US" altLang="ko-KR" sz="1200" dirty="0"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cs typeface="Arial" pitchFamily="34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https://github.com/jketterl/openwebrx/wiki</a:t>
              </a:r>
              <a:endParaRPr lang="en-US" altLang="ko-KR" sz="1200" dirty="0"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cs typeface="Arial" pitchFamily="34" charset="0"/>
                </a:rPr>
                <a:t>OpenWebRX+: </a:t>
              </a:r>
              <a:br>
                <a:rPr lang="en-US" altLang="ko-KR" sz="1200" dirty="0">
                  <a:cs typeface="Arial" pitchFamily="34" charset="0"/>
                </a:rPr>
              </a:br>
              <a:r>
                <a:rPr lang="en-US" altLang="ko-KR" sz="1200" dirty="0">
                  <a:cs typeface="Arial" pitchFamily="34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https://github.com/luarvique/ppa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20" name="그룹 16">
            <a:extLst>
              <a:ext uri="{FF2B5EF4-FFF2-40B4-BE49-F238E27FC236}">
                <a16:creationId xmlns:a16="http://schemas.microsoft.com/office/drawing/2014/main" id="{93092648-1777-4056-A316-39F9A2E37231}"/>
              </a:ext>
            </a:extLst>
          </p:cNvPr>
          <p:cNvGrpSpPr/>
          <p:nvPr/>
        </p:nvGrpSpPr>
        <p:grpSpPr>
          <a:xfrm>
            <a:off x="685052" y="3680431"/>
            <a:ext cx="3254334" cy="2791569"/>
            <a:chOff x="2088012" y="3967199"/>
            <a:chExt cx="2338164" cy="279156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CACB7A-93A0-4291-BF50-514E331F305A}"/>
                </a:ext>
              </a:extLst>
            </p:cNvPr>
            <p:cNvSpPr txBox="1"/>
            <p:nvPr/>
          </p:nvSpPr>
          <p:spPr>
            <a:xfrm>
              <a:off x="2088012" y="3967199"/>
              <a:ext cx="2338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Calibri" pitchFamily="34" charset="0"/>
                </a:rPr>
                <a:t>SDRs usable with OpenWebRX(+)</a:t>
              </a:r>
              <a:endParaRPr lang="ko-KR" altLang="en-US" sz="1200" b="1" dirty="0">
                <a:solidFill>
                  <a:schemeClr val="accent2"/>
                </a:solidFill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505A24-456D-47DD-B3AE-19A0D9F719FD}"/>
                </a:ext>
              </a:extLst>
            </p:cNvPr>
            <p:cNvSpPr txBox="1"/>
            <p:nvPr/>
          </p:nvSpPr>
          <p:spPr>
            <a:xfrm>
              <a:off x="2088012" y="4265778"/>
              <a:ext cx="2338164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Airspy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: 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200" dirty="0">
                  <a:cs typeface="Arial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https://airspy.com/</a:t>
              </a:r>
              <a:endParaRPr lang="en-US" altLang="ko-KR" sz="1200" dirty="0"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cs typeface="Arial" pitchFamily="34" charset="0"/>
                </a:rPr>
                <a:t>RTLSDR: </a:t>
              </a:r>
              <a:r>
                <a:rPr lang="en-US" altLang="ko-KR" sz="1200" dirty="0">
                  <a:cs typeface="Arial" pitchFamily="34" charset="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https://www.nooelec.com/store/sdr.html</a:t>
              </a:r>
              <a:endParaRPr lang="en-US" altLang="ko-KR" sz="1200" dirty="0"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cs typeface="Arial" pitchFamily="34" charset="0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https://www.rtl-sdr.com/v4/</a:t>
              </a:r>
              <a:endParaRPr lang="en-US" altLang="ko-KR" sz="1200" dirty="0">
                <a:cs typeface="Arial" pitchFamily="34" charset="0"/>
              </a:endParaRPr>
            </a:p>
            <a:p>
              <a:pPr algn="r"/>
              <a:r>
                <a:rPr lang="en-US" altLang="ko-KR" sz="1200" dirty="0" err="1">
                  <a:cs typeface="Arial" pitchFamily="34" charset="0"/>
                </a:rPr>
                <a:t>SDRplay</a:t>
              </a:r>
              <a:r>
                <a:rPr lang="en-US" altLang="ko-KR" sz="1200" dirty="0">
                  <a:cs typeface="Arial" pitchFamily="34" charset="0"/>
                </a:rPr>
                <a:t>: </a:t>
              </a:r>
              <a:br>
                <a:rPr lang="en-US" altLang="ko-KR" sz="1200" dirty="0">
                  <a:cs typeface="Arial" pitchFamily="34" charset="0"/>
                </a:rPr>
              </a:br>
              <a:r>
                <a:rPr lang="en-US" altLang="ko-KR" sz="1200" dirty="0">
                  <a:cs typeface="Arial" pitchFamily="34" charset="0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https://www.sdrplay.com/</a:t>
              </a:r>
              <a:endParaRPr lang="en-US" altLang="ko-KR" sz="1200" dirty="0">
                <a:cs typeface="Arial" pitchFamily="34" charset="0"/>
              </a:endParaRPr>
            </a:p>
            <a:p>
              <a:pPr algn="r"/>
              <a:r>
                <a:rPr lang="en-US" altLang="ko-KR" sz="1200" dirty="0" err="1">
                  <a:cs typeface="Arial" pitchFamily="34" charset="0"/>
                </a:rPr>
                <a:t>HackRF</a:t>
              </a:r>
              <a:endParaRPr lang="en-US" altLang="ko-KR" sz="1200" dirty="0"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cs typeface="Arial" pitchFamily="34" charset="0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https://greatscottgadgets.com/hackrf/</a:t>
              </a:r>
              <a:endParaRPr lang="en-US" altLang="ko-KR" sz="1200" dirty="0">
                <a:cs typeface="Arial" pitchFamily="34" charset="0"/>
              </a:endParaRPr>
            </a:p>
            <a:p>
              <a:pPr algn="r"/>
              <a:r>
                <a:rPr lang="en-US" altLang="ko-KR" sz="1200" dirty="0" err="1">
                  <a:cs typeface="Arial" pitchFamily="34" charset="0"/>
                </a:rPr>
                <a:t>PlutoSDR</a:t>
              </a:r>
              <a:r>
                <a:rPr lang="en-US" altLang="ko-KR" sz="1200" dirty="0">
                  <a:cs typeface="Arial" pitchFamily="34" charset="0"/>
                </a:rPr>
                <a:t> (Analog </a:t>
              </a:r>
              <a:r>
                <a:rPr lang="en-US" altLang="ko-KR" sz="1200" dirty="0" err="1">
                  <a:cs typeface="Arial" pitchFamily="34" charset="0"/>
                </a:rPr>
                <a:t>Adalm</a:t>
              </a:r>
              <a:r>
                <a:rPr lang="en-US" altLang="ko-KR" sz="1200" dirty="0">
                  <a:cs typeface="Arial" pitchFamily="34" charset="0"/>
                </a:rPr>
                <a:t> Pluto):</a:t>
              </a:r>
            </a:p>
            <a:p>
              <a:pPr algn="r"/>
              <a:r>
                <a:rPr lang="en-US" altLang="ko-KR" sz="1200" dirty="0">
                  <a:cs typeface="Arial" pitchFamily="34" charset="0"/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https://www.mouser.de/new/analog-devices/adi-adalm-pluto/</a:t>
              </a:r>
              <a:endParaRPr lang="en-US" altLang="ko-KR" sz="1200" dirty="0"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cs typeface="Arial" pitchFamily="34" charset="0"/>
                </a:rPr>
                <a:t>…</a:t>
              </a:r>
            </a:p>
          </p:txBody>
        </p:sp>
      </p:grpSp>
      <p:sp>
        <p:nvSpPr>
          <p:cNvPr id="23" name="Rectangle 30">
            <a:extLst>
              <a:ext uri="{FF2B5EF4-FFF2-40B4-BE49-F238E27FC236}">
                <a16:creationId xmlns:a16="http://schemas.microsoft.com/office/drawing/2014/main" id="{5AC7E70D-2F6D-4AE2-87BD-E39BA3BCE1F3}"/>
              </a:ext>
            </a:extLst>
          </p:cNvPr>
          <p:cNvSpPr/>
          <p:nvPr/>
        </p:nvSpPr>
        <p:spPr>
          <a:xfrm>
            <a:off x="7628642" y="5052311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78AB9A11-4621-49B8-9C4C-1F95151662A6}"/>
              </a:ext>
            </a:extLst>
          </p:cNvPr>
          <p:cNvSpPr/>
          <p:nvPr/>
        </p:nvSpPr>
        <p:spPr>
          <a:xfrm>
            <a:off x="4208399" y="3947465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 Same Side Corner Rectangle 11">
            <a:extLst>
              <a:ext uri="{FF2B5EF4-FFF2-40B4-BE49-F238E27FC236}">
                <a16:creationId xmlns:a16="http://schemas.microsoft.com/office/drawing/2014/main" id="{BBB31939-8DCD-4BD3-A91A-B0CBE60D134F}"/>
              </a:ext>
            </a:extLst>
          </p:cNvPr>
          <p:cNvSpPr>
            <a:spLocks noChangeAspect="1"/>
          </p:cNvSpPr>
          <p:nvPr/>
        </p:nvSpPr>
        <p:spPr>
          <a:xfrm rot="9900000">
            <a:off x="7665419" y="3259477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Donut 24">
            <a:extLst>
              <a:ext uri="{FF2B5EF4-FFF2-40B4-BE49-F238E27FC236}">
                <a16:creationId xmlns:a16="http://schemas.microsoft.com/office/drawing/2014/main" id="{6C3DE001-20BB-47F3-AB78-C1F5AE68864B}"/>
              </a:ext>
            </a:extLst>
          </p:cNvPr>
          <p:cNvSpPr/>
          <p:nvPr/>
        </p:nvSpPr>
        <p:spPr>
          <a:xfrm>
            <a:off x="4173938" y="2144097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23" grpId="0" animBg="1"/>
      <p:bldP spid="24" grpId="0" animBg="1"/>
      <p:bldP spid="25" grpId="0" animBg="1"/>
      <p:bldP spid="2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F52818-D4C7-3160-188A-5CB1BD1FA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watching</a:t>
            </a:r>
            <a:r>
              <a:rPr lang="de-DE" dirty="0"/>
              <a:t>!</a:t>
            </a:r>
          </a:p>
        </p:txBody>
      </p:sp>
      <p:grpSp>
        <p:nvGrpSpPr>
          <p:cNvPr id="42" name="Group 37">
            <a:extLst>
              <a:ext uri="{FF2B5EF4-FFF2-40B4-BE49-F238E27FC236}">
                <a16:creationId xmlns:a16="http://schemas.microsoft.com/office/drawing/2014/main" id="{B3E756C2-EBB0-DE3E-EC1B-568B02D6A893}"/>
              </a:ext>
            </a:extLst>
          </p:cNvPr>
          <p:cNvGrpSpPr/>
          <p:nvPr/>
        </p:nvGrpSpPr>
        <p:grpSpPr>
          <a:xfrm>
            <a:off x="3953259" y="3589333"/>
            <a:ext cx="3423225" cy="2069484"/>
            <a:chOff x="-548507" y="477868"/>
            <a:chExt cx="11570449" cy="6357177"/>
          </a:xfrm>
        </p:grpSpPr>
        <p:sp>
          <p:nvSpPr>
            <p:cNvPr id="43" name="Freeform: Shape 38">
              <a:extLst>
                <a:ext uri="{FF2B5EF4-FFF2-40B4-BE49-F238E27FC236}">
                  <a16:creationId xmlns:a16="http://schemas.microsoft.com/office/drawing/2014/main" id="{F9B9B074-0273-F097-D074-ECCA2D3A5D36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9">
              <a:extLst>
                <a:ext uri="{FF2B5EF4-FFF2-40B4-BE49-F238E27FC236}">
                  <a16:creationId xmlns:a16="http://schemas.microsoft.com/office/drawing/2014/main" id="{77556864-7A5E-0150-251D-DE7FF2706EC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E8AF7A16-EC2B-5868-5749-18D6152FD7E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87BDF898-B0AB-3DCF-FF9F-CEECA487A1D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2">
              <a:extLst>
                <a:ext uri="{FF2B5EF4-FFF2-40B4-BE49-F238E27FC236}">
                  <a16:creationId xmlns:a16="http://schemas.microsoft.com/office/drawing/2014/main" id="{3CFE68F4-D9FB-0317-7ADF-792C60276A41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oup 43">
              <a:extLst>
                <a:ext uri="{FF2B5EF4-FFF2-40B4-BE49-F238E27FC236}">
                  <a16:creationId xmlns:a16="http://schemas.microsoft.com/office/drawing/2014/main" id="{5F517849-3B43-9C6B-D76F-447649C595E6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3" name="Rectangle: Rounded Corners 48">
                <a:extLst>
                  <a:ext uri="{FF2B5EF4-FFF2-40B4-BE49-F238E27FC236}">
                    <a16:creationId xmlns:a16="http://schemas.microsoft.com/office/drawing/2014/main" id="{7D6CF621-290C-4BFE-6B42-C288AC7A4AC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Rounded Corners 49">
                <a:extLst>
                  <a:ext uri="{FF2B5EF4-FFF2-40B4-BE49-F238E27FC236}">
                    <a16:creationId xmlns:a16="http://schemas.microsoft.com/office/drawing/2014/main" id="{F5233B87-3E1C-C123-9B77-045E7F7BDD7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4">
              <a:extLst>
                <a:ext uri="{FF2B5EF4-FFF2-40B4-BE49-F238E27FC236}">
                  <a16:creationId xmlns:a16="http://schemas.microsoft.com/office/drawing/2014/main" id="{41C5AED4-DD98-E8F3-6F6C-8925E5E22D8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1" name="Rectangle: Rounded Corners 46">
                <a:extLst>
                  <a:ext uri="{FF2B5EF4-FFF2-40B4-BE49-F238E27FC236}">
                    <a16:creationId xmlns:a16="http://schemas.microsoft.com/office/drawing/2014/main" id="{9CFED6D5-5F94-C8EF-A9FD-B3184B16DC1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47">
                <a:extLst>
                  <a:ext uri="{FF2B5EF4-FFF2-40B4-BE49-F238E27FC236}">
                    <a16:creationId xmlns:a16="http://schemas.microsoft.com/office/drawing/2014/main" id="{232F0222-EEB7-7D9C-1852-8198EC5A22D5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Freeform: Shape 45">
              <a:extLst>
                <a:ext uri="{FF2B5EF4-FFF2-40B4-BE49-F238E27FC236}">
                  <a16:creationId xmlns:a16="http://schemas.microsoft.com/office/drawing/2014/main" id="{966DF5B3-81DF-E116-3677-47FF5570201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5" name="자유형: 도형 56">
            <a:extLst>
              <a:ext uri="{FF2B5EF4-FFF2-40B4-BE49-F238E27FC236}">
                <a16:creationId xmlns:a16="http://schemas.microsoft.com/office/drawing/2014/main" id="{07C10C31-8AD2-74BE-412D-AA828F7FB305}"/>
              </a:ext>
            </a:extLst>
          </p:cNvPr>
          <p:cNvSpPr/>
          <p:nvPr/>
        </p:nvSpPr>
        <p:spPr>
          <a:xfrm>
            <a:off x="4437568" y="2966238"/>
            <a:ext cx="2455486" cy="2429346"/>
          </a:xfrm>
          <a:custGeom>
            <a:avLst/>
            <a:gdLst>
              <a:gd name="connsiteX0" fmla="*/ 1105472 w 2315872"/>
              <a:gd name="connsiteY0" fmla="*/ 0 h 2531903"/>
              <a:gd name="connsiteX1" fmla="*/ 1303018 w 2315872"/>
              <a:gd name="connsiteY1" fmla="*/ 0 h 2531903"/>
              <a:gd name="connsiteX2" fmla="*/ 1461252 w 2315872"/>
              <a:gd name="connsiteY2" fmla="*/ 853676 h 2531903"/>
              <a:gd name="connsiteX3" fmla="*/ 1468099 w 2315872"/>
              <a:gd name="connsiteY3" fmla="*/ 875733 h 2531903"/>
              <a:gd name="connsiteX4" fmla="*/ 1481512 w 2315872"/>
              <a:gd name="connsiteY4" fmla="*/ 874451 h 2531903"/>
              <a:gd name="connsiteX5" fmla="*/ 1693009 w 2315872"/>
              <a:gd name="connsiteY5" fmla="*/ 951693 h 2531903"/>
              <a:gd name="connsiteX6" fmla="*/ 1778864 w 2315872"/>
              <a:gd name="connsiteY6" fmla="*/ 939250 h 2531903"/>
              <a:gd name="connsiteX7" fmla="*/ 1937868 w 2315872"/>
              <a:gd name="connsiteY7" fmla="*/ 980789 h 2531903"/>
              <a:gd name="connsiteX8" fmla="*/ 2073680 w 2315872"/>
              <a:gd name="connsiteY8" fmla="*/ 951181 h 2531903"/>
              <a:gd name="connsiteX9" fmla="*/ 2306734 w 2315872"/>
              <a:gd name="connsiteY9" fmla="*/ 1049617 h 2531903"/>
              <a:gd name="connsiteX10" fmla="*/ 2315872 w 2315872"/>
              <a:gd name="connsiteY10" fmla="*/ 2531903 h 2531903"/>
              <a:gd name="connsiteX11" fmla="*/ 0 w 2315872"/>
              <a:gd name="connsiteY11" fmla="*/ 2527276 h 2531903"/>
              <a:gd name="connsiteX12" fmla="*/ 0 w 2315872"/>
              <a:gd name="connsiteY12" fmla="*/ 1366197 h 2531903"/>
              <a:gd name="connsiteX13" fmla="*/ 9341 w 2315872"/>
              <a:gd name="connsiteY13" fmla="*/ 1367196 h 2531903"/>
              <a:gd name="connsiteX14" fmla="*/ 318333 w 2315872"/>
              <a:gd name="connsiteY14" fmla="*/ 1139063 h 2531903"/>
              <a:gd name="connsiteX15" fmla="*/ 343347 w 2315872"/>
              <a:gd name="connsiteY15" fmla="*/ 1141452 h 2531903"/>
              <a:gd name="connsiteX16" fmla="*/ 335416 w 2315872"/>
              <a:gd name="connsiteY16" fmla="*/ 1077386 h 2531903"/>
              <a:gd name="connsiteX17" fmla="*/ 655539 w 2315872"/>
              <a:gd name="connsiteY17" fmla="*/ 773978 h 2531903"/>
              <a:gd name="connsiteX18" fmla="*/ 750325 w 2315872"/>
              <a:gd name="connsiteY18" fmla="*/ 787508 h 2531903"/>
              <a:gd name="connsiteX19" fmla="*/ 829107 w 2315872"/>
              <a:gd name="connsiteY19" fmla="*/ 760300 h 2531903"/>
              <a:gd name="connsiteX20" fmla="*/ 954349 w 2315872"/>
              <a:gd name="connsiteY20" fmla="*/ 646554 h 2531903"/>
              <a:gd name="connsiteX21" fmla="*/ 988090 w 2315872"/>
              <a:gd name="connsiteY21" fmla="*/ 633279 h 253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15872" h="2531903">
                <a:moveTo>
                  <a:pt x="1105472" y="0"/>
                </a:moveTo>
                <a:lnTo>
                  <a:pt x="1303018" y="0"/>
                </a:lnTo>
                <a:lnTo>
                  <a:pt x="1461252" y="853676"/>
                </a:lnTo>
                <a:lnTo>
                  <a:pt x="1468099" y="875733"/>
                </a:lnTo>
                <a:lnTo>
                  <a:pt x="1481512" y="874451"/>
                </a:lnTo>
                <a:cubicBezTo>
                  <a:pt x="1562957" y="874451"/>
                  <a:pt x="1637299" y="903278"/>
                  <a:pt x="1693009" y="951693"/>
                </a:cubicBezTo>
                <a:cubicBezTo>
                  <a:pt x="1720087" y="943127"/>
                  <a:pt x="1748998" y="939250"/>
                  <a:pt x="1778864" y="939250"/>
                </a:cubicBezTo>
                <a:cubicBezTo>
                  <a:pt x="1837001" y="939250"/>
                  <a:pt x="1891518" y="953939"/>
                  <a:pt x="1937868" y="980789"/>
                </a:cubicBezTo>
                <a:cubicBezTo>
                  <a:pt x="1978812" y="961490"/>
                  <a:pt x="2024976" y="951181"/>
                  <a:pt x="2073680" y="951181"/>
                </a:cubicBezTo>
                <a:cubicBezTo>
                  <a:pt x="2166341" y="951181"/>
                  <a:pt x="2249809" y="988495"/>
                  <a:pt x="2306734" y="1049617"/>
                </a:cubicBezTo>
                <a:lnTo>
                  <a:pt x="2315872" y="2531903"/>
                </a:lnTo>
                <a:lnTo>
                  <a:pt x="0" y="2527276"/>
                </a:lnTo>
                <a:lnTo>
                  <a:pt x="0" y="1366197"/>
                </a:lnTo>
                <a:lnTo>
                  <a:pt x="9341" y="1367196"/>
                </a:lnTo>
                <a:cubicBezTo>
                  <a:pt x="43658" y="1235892"/>
                  <a:pt x="169064" y="1139063"/>
                  <a:pt x="318333" y="1139063"/>
                </a:cubicBezTo>
                <a:cubicBezTo>
                  <a:pt x="326787" y="1139063"/>
                  <a:pt x="335166" y="1139373"/>
                  <a:pt x="343347" y="1141452"/>
                </a:cubicBezTo>
                <a:cubicBezTo>
                  <a:pt x="337896" y="1120918"/>
                  <a:pt x="335416" y="1099426"/>
                  <a:pt x="335416" y="1077386"/>
                </a:cubicBezTo>
                <a:cubicBezTo>
                  <a:pt x="335416" y="909819"/>
                  <a:pt x="478741" y="773978"/>
                  <a:pt x="655539" y="773978"/>
                </a:cubicBezTo>
                <a:cubicBezTo>
                  <a:pt x="688541" y="773978"/>
                  <a:pt x="720376" y="778711"/>
                  <a:pt x="750325" y="787508"/>
                </a:cubicBezTo>
                <a:lnTo>
                  <a:pt x="829107" y="760300"/>
                </a:lnTo>
                <a:cubicBezTo>
                  <a:pt x="861027" y="713053"/>
                  <a:pt x="904014" y="673898"/>
                  <a:pt x="954349" y="646554"/>
                </a:cubicBezTo>
                <a:lnTo>
                  <a:pt x="988090" y="63327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altLang="ko-KR" sz="2700" dirty="0">
              <a:solidFill>
                <a:schemeClr val="tx1"/>
              </a:solidFill>
            </a:endParaRPr>
          </a:p>
          <a:p>
            <a:pPr algn="ctr"/>
            <a:r>
              <a:rPr lang="de-DE" altLang="ko-KR" sz="2700" dirty="0">
                <a:solidFill>
                  <a:schemeClr val="tx1"/>
                </a:solidFill>
              </a:rPr>
              <a:t>And </a:t>
            </a:r>
            <a:r>
              <a:rPr lang="de-DE" altLang="ko-KR" sz="2700" dirty="0" err="1">
                <a:solidFill>
                  <a:schemeClr val="tx1"/>
                </a:solidFill>
              </a:rPr>
              <a:t>now</a:t>
            </a:r>
            <a:r>
              <a:rPr lang="de-DE" altLang="ko-KR" sz="2700" dirty="0">
                <a:solidFill>
                  <a:schemeClr val="tx1"/>
                </a:solidFill>
              </a:rPr>
              <a:t>…</a:t>
            </a:r>
          </a:p>
          <a:p>
            <a:pPr algn="ctr"/>
            <a:r>
              <a:rPr lang="de-DE" altLang="ko-KR" sz="2700" dirty="0" err="1">
                <a:solidFill>
                  <a:schemeClr val="tx1"/>
                </a:solidFill>
              </a:rPr>
              <a:t>get</a:t>
            </a:r>
            <a:r>
              <a:rPr lang="de-DE" altLang="ko-KR" sz="2700" dirty="0">
                <a:solidFill>
                  <a:schemeClr val="tx1"/>
                </a:solidFill>
              </a:rPr>
              <a:t> </a:t>
            </a:r>
            <a:r>
              <a:rPr lang="de-DE" altLang="ko-KR" sz="2700" dirty="0" err="1">
                <a:solidFill>
                  <a:schemeClr val="tx1"/>
                </a:solidFill>
              </a:rPr>
              <a:t>started</a:t>
            </a:r>
            <a:r>
              <a:rPr lang="de-DE" altLang="ko-KR" sz="2700" dirty="0">
                <a:solidFill>
                  <a:schemeClr val="tx1"/>
                </a:solidFill>
              </a:rPr>
              <a:t>!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6" name="Oval 17">
            <a:extLst>
              <a:ext uri="{FF2B5EF4-FFF2-40B4-BE49-F238E27FC236}">
                <a16:creationId xmlns:a16="http://schemas.microsoft.com/office/drawing/2014/main" id="{BC8E4C4A-87DC-DE97-1900-B473A318C434}"/>
              </a:ext>
            </a:extLst>
          </p:cNvPr>
          <p:cNvSpPr/>
          <p:nvPr/>
        </p:nvSpPr>
        <p:spPr>
          <a:xfrm>
            <a:off x="5146247" y="1415228"/>
            <a:ext cx="1080103" cy="177797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9068CA-1C63-61FE-48E2-AACDFE567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746" y="4909996"/>
            <a:ext cx="2063104" cy="34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WebSDR by PA3FWM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41A6A6-F3F9-2EAD-8B15-74CC07CB7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9" y="1262794"/>
            <a:ext cx="6254533" cy="55952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AE3FF53-7A3D-E4C1-706F-402158FA1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08" y="1323109"/>
            <a:ext cx="6411220" cy="20386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F188513-A27C-7A77-268D-4D1A37B40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008" y="3429000"/>
            <a:ext cx="6525536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3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OpenWebRX by HA7ILM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CE79AC-74CB-5275-35DF-E3D3E3AA0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3" y="1358680"/>
            <a:ext cx="8096250" cy="53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C6B39603-E683-9E14-77E7-5C1F0CEE0941}"/>
              </a:ext>
            </a:extLst>
          </p:cNvPr>
          <p:cNvSpPr txBox="1"/>
          <p:nvPr/>
        </p:nvSpPr>
        <p:spPr>
          <a:xfrm>
            <a:off x="8445234" y="1504950"/>
            <a:ext cx="3746766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Early OpenWebRX</a:t>
            </a:r>
            <a:endParaRPr lang="ko-KR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BE25D32-8BD1-4C9F-02E9-CE4B8EA8C0F9}"/>
              </a:ext>
            </a:extLst>
          </p:cNvPr>
          <p:cNvSpPr txBox="1"/>
          <p:nvPr/>
        </p:nvSpPr>
        <p:spPr>
          <a:xfrm>
            <a:off x="8445234" y="2296267"/>
            <a:ext cx="37467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cs typeface="Arial" pitchFamily="34" charset="0"/>
              </a:rPr>
              <a:t>As of 2016, OpenWebRX had basic features</a:t>
            </a:r>
            <a:br>
              <a:rPr lang="en-US" altLang="ko-KR" sz="2000" dirty="0">
                <a:cs typeface="Arial" pitchFamily="34" charset="0"/>
              </a:rPr>
            </a:br>
            <a:endParaRPr lang="en-US" altLang="ko-KR" sz="20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FM, AM, SSB, CW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Squelch and volume controls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Some waterfall controls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Purely text-based config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Broad SDR support (RTLSDR, </a:t>
            </a:r>
            <a:r>
              <a:rPr lang="en-US" altLang="ko-KR" sz="2000" dirty="0" err="1">
                <a:cs typeface="Arial" pitchFamily="34" charset="0"/>
              </a:rPr>
              <a:t>Airspy</a:t>
            </a:r>
            <a:r>
              <a:rPr lang="en-US" altLang="ko-KR" sz="2000" dirty="0">
                <a:cs typeface="Arial" pitchFamily="34" charset="0"/>
              </a:rPr>
              <a:t>, HPSDR, </a:t>
            </a:r>
            <a:r>
              <a:rPr lang="en-US" altLang="ko-KR" sz="2000" dirty="0" err="1">
                <a:cs typeface="Arial" pitchFamily="34" charset="0"/>
              </a:rPr>
              <a:t>SDRplay</a:t>
            </a:r>
            <a:r>
              <a:rPr lang="en-US" altLang="ko-KR" sz="2000" dirty="0">
                <a:cs typeface="Arial" pitchFamily="34" charset="0"/>
              </a:rPr>
              <a:t> and many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cs typeface="Arial" pitchFamily="34" charset="0"/>
            </a:endParaRPr>
          </a:p>
          <a:p>
            <a:endParaRPr lang="en-US" altLang="ko-KR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86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OpenWebRX-Rework by DD5JFK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6B39603-E683-9E14-77E7-5C1F0CEE0941}"/>
              </a:ext>
            </a:extLst>
          </p:cNvPr>
          <p:cNvSpPr txBox="1"/>
          <p:nvPr/>
        </p:nvSpPr>
        <p:spPr>
          <a:xfrm>
            <a:off x="8445234" y="1504950"/>
            <a:ext cx="3746766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New OpenWebRX</a:t>
            </a:r>
            <a:endParaRPr lang="ko-KR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BE25D32-8BD1-4C9F-02E9-CE4B8EA8C0F9}"/>
              </a:ext>
            </a:extLst>
          </p:cNvPr>
          <p:cNvSpPr txBox="1"/>
          <p:nvPr/>
        </p:nvSpPr>
        <p:spPr>
          <a:xfrm>
            <a:off x="8445234" y="2044452"/>
            <a:ext cx="37467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cs typeface="Arial" pitchFamily="34" charset="0"/>
              </a:rPr>
              <a:t>Jakob DD5JFK greatly enhanced the features of OpenWebRX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Config Web-Gui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Digital Voice (D-Star, C4FM, DMR, NXDN) and </a:t>
            </a:r>
            <a:r>
              <a:rPr lang="en-US" altLang="ko-KR" sz="2000" dirty="0" err="1">
                <a:cs typeface="Arial" pitchFamily="34" charset="0"/>
              </a:rPr>
              <a:t>Digimode</a:t>
            </a:r>
            <a:r>
              <a:rPr lang="en-US" altLang="ko-KR" sz="2000" dirty="0">
                <a:cs typeface="Arial" pitchFamily="34" charset="0"/>
              </a:rPr>
              <a:t> (APRS, FT8/4, WSPR, JS8) decoders integrated into web-</a:t>
            </a:r>
            <a:r>
              <a:rPr lang="en-US" altLang="ko-KR" sz="2000" dirty="0" err="1">
                <a:cs typeface="Arial" pitchFamily="34" charset="0"/>
              </a:rPr>
              <a:t>ui</a:t>
            </a:r>
            <a:endParaRPr lang="en-US" altLang="ko-KR" sz="20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Bookmarks and labels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Map view showing decoded signals and their origin (FT8/4, WSPR, JS8, APRS)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Background decoding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Improved SDR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cs typeface="Arial" pitchFamily="34" charset="0"/>
            </a:endParaRPr>
          </a:p>
          <a:p>
            <a:endParaRPr lang="en-US" altLang="ko-KR" sz="2000" dirty="0">
              <a:cs typeface="Arial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A103E80-691F-8F39-BCAF-ABC76830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2" y="1746858"/>
            <a:ext cx="8346512" cy="45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97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OpenWebRX+ by Marat </a:t>
            </a:r>
            <a:r>
              <a:rPr lang="en-US" sz="3600" dirty="0" err="1"/>
              <a:t>Fayzullin</a:t>
            </a:r>
            <a:endParaRPr lang="en-US" sz="3600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6B39603-E683-9E14-77E7-5C1F0CEE0941}"/>
              </a:ext>
            </a:extLst>
          </p:cNvPr>
          <p:cNvSpPr txBox="1"/>
          <p:nvPr/>
        </p:nvSpPr>
        <p:spPr>
          <a:xfrm>
            <a:off x="8445234" y="1504950"/>
            <a:ext cx="3746766" cy="49244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3"/>
                </a:solidFill>
                <a:latin typeface="+mj-lt"/>
              </a:rPr>
              <a:t>OpenWebRX+</a:t>
            </a:r>
            <a:endParaRPr lang="ko-KR" altLang="en-US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ABE25D32-8BD1-4C9F-02E9-CE4B8EA8C0F9}"/>
              </a:ext>
            </a:extLst>
          </p:cNvPr>
          <p:cNvSpPr txBox="1"/>
          <p:nvPr/>
        </p:nvSpPr>
        <p:spPr>
          <a:xfrm>
            <a:off x="8445234" y="2044452"/>
            <a:ext cx="37467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cs typeface="Arial" pitchFamily="34" charset="0"/>
              </a:rPr>
              <a:t>Marat </a:t>
            </a:r>
            <a:r>
              <a:rPr lang="en-US" altLang="ko-KR" sz="2000" dirty="0" err="1">
                <a:cs typeface="Arial" pitchFamily="34" charset="0"/>
              </a:rPr>
              <a:t>Fayzullin</a:t>
            </a:r>
            <a:r>
              <a:rPr lang="en-US" altLang="ko-KR" sz="2000" dirty="0">
                <a:cs typeface="Arial" pitchFamily="34" charset="0"/>
              </a:rPr>
              <a:t> forked OpenWebRX into OpenWebRX+ and added lots of decoding capabilities</a:t>
            </a:r>
          </a:p>
          <a:p>
            <a:pPr algn="ctr"/>
            <a:endParaRPr lang="en-US" altLang="ko-KR" sz="20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Enhanced map (OSM) and filters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Lots of additional decoders (SSTV, AIS, CW, Page, Fax, ISM, HFDL/ACARS/ADS-B)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Enhanced Controls and Functions (NR, Rec, spectrum display)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cs typeface="Arial" pitchFamily="34" charset="0"/>
              </a:rPr>
              <a:t>File viewer for received SSTV pics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2000" dirty="0">
              <a:cs typeface="Arial" pitchFamily="34" charset="0"/>
            </a:endParaRPr>
          </a:p>
          <a:p>
            <a:endParaRPr lang="en-US" altLang="ko-KR" sz="2000" dirty="0">
              <a:cs typeface="Arial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3F16FB9-DB77-74CB-5445-DAC9098E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0" y="1582681"/>
            <a:ext cx="8065698" cy="48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131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1832</Words>
  <Application>Microsoft Office PowerPoint</Application>
  <PresentationFormat>Breitbild</PresentationFormat>
  <Paragraphs>253</Paragraphs>
  <Slides>52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OpenWebRX</dc:title>
  <dc:creator/>
  <cp:keywords>Version 1.1</cp:keywords>
  <cp:lastModifiedBy>Stefan</cp:lastModifiedBy>
  <cp:revision>181</cp:revision>
  <dcterms:created xsi:type="dcterms:W3CDTF">2020-01-20T05:08:25Z</dcterms:created>
  <dcterms:modified xsi:type="dcterms:W3CDTF">2023-10-15T20:49:51Z</dcterms:modified>
</cp:coreProperties>
</file>